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354" r:id="rId3"/>
    <p:sldId id="316" r:id="rId4"/>
    <p:sldId id="355" r:id="rId5"/>
    <p:sldId id="328" r:id="rId6"/>
    <p:sldId id="329" r:id="rId7"/>
    <p:sldId id="292" r:id="rId8"/>
    <p:sldId id="333" r:id="rId9"/>
    <p:sldId id="318" r:id="rId10"/>
    <p:sldId id="330" r:id="rId11"/>
    <p:sldId id="286" r:id="rId12"/>
    <p:sldId id="331" r:id="rId13"/>
    <p:sldId id="325" r:id="rId14"/>
    <p:sldId id="335" r:id="rId15"/>
    <p:sldId id="336" r:id="rId16"/>
    <p:sldId id="337" r:id="rId17"/>
    <p:sldId id="338" r:id="rId18"/>
    <p:sldId id="339" r:id="rId19"/>
    <p:sldId id="340" r:id="rId20"/>
    <p:sldId id="320" r:id="rId21"/>
    <p:sldId id="332" r:id="rId22"/>
    <p:sldId id="341" r:id="rId23"/>
    <p:sldId id="348" r:id="rId24"/>
    <p:sldId id="349" r:id="rId25"/>
    <p:sldId id="350" r:id="rId26"/>
    <p:sldId id="351" r:id="rId27"/>
    <p:sldId id="352" r:id="rId28"/>
    <p:sldId id="353" r:id="rId29"/>
    <p:sldId id="356" r:id="rId30"/>
    <p:sldId id="321" r:id="rId31"/>
    <p:sldId id="32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72" autoAdjust="0"/>
    <p:restoredTop sz="94660"/>
  </p:normalViewPr>
  <p:slideViewPr>
    <p:cSldViewPr snapToGrid="0">
      <p:cViewPr varScale="1">
        <p:scale>
          <a:sx n="78" d="100"/>
          <a:sy n="78" d="100"/>
        </p:scale>
        <p:origin x="6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alash\Desktop\Thesis\DataSets\GaussianNoise\gantt%20char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06811328452913"/>
          <c:y val="6.3555114200595828E-2"/>
          <c:w val="0.63612695971073896"/>
          <c:h val="0.85679581512092517"/>
        </c:manualLayout>
      </c:layout>
      <c:barChart>
        <c:barDir val="bar"/>
        <c:grouping val="stacked"/>
        <c:varyColors val="0"/>
        <c:ser>
          <c:idx val="0"/>
          <c:order val="0"/>
          <c:tx>
            <c:strRef>
              <c:f>Sheet1!$B$1</c:f>
              <c:strCache>
                <c:ptCount val="1"/>
                <c:pt idx="0">
                  <c:v>Start Date</c:v>
                </c:pt>
              </c:strCache>
            </c:strRef>
          </c:tx>
          <c:invertIfNegative val="0"/>
          <c:cat>
            <c:strRef>
              <c:f>Sheet1!$A$2:$A$9</c:f>
              <c:strCache>
                <c:ptCount val="8"/>
                <c:pt idx="0">
                  <c:v>Project initiation</c:v>
                </c:pt>
                <c:pt idx="1">
                  <c:v>Set up development environment</c:v>
                </c:pt>
                <c:pt idx="2">
                  <c:v>Test noise removal with synthetic noise images</c:v>
                </c:pt>
                <c:pt idx="3">
                  <c:v>Validate results</c:v>
                </c:pt>
                <c:pt idx="4">
                  <c:v>Combine steps and test complete algorithm</c:v>
                </c:pt>
                <c:pt idx="5">
                  <c:v>Overall algorithm testing and optimization</c:v>
                </c:pt>
                <c:pt idx="6">
                  <c:v>Documentation and reporting</c:v>
                </c:pt>
                <c:pt idx="7">
                  <c:v>Evaluation and Comparison</c:v>
                </c:pt>
              </c:strCache>
            </c:strRef>
          </c:cat>
          <c:val>
            <c:numRef>
              <c:f>Sheet1!$B$2:$B$9</c:f>
              <c:numCache>
                <c:formatCode>m/d/yyyy</c:formatCode>
                <c:ptCount val="8"/>
                <c:pt idx="0">
                  <c:v>45158</c:v>
                </c:pt>
                <c:pt idx="1">
                  <c:v>45171</c:v>
                </c:pt>
                <c:pt idx="2">
                  <c:v>45200</c:v>
                </c:pt>
                <c:pt idx="3">
                  <c:v>45217</c:v>
                </c:pt>
                <c:pt idx="4">
                  <c:v>45231</c:v>
                </c:pt>
                <c:pt idx="5">
                  <c:v>45244</c:v>
                </c:pt>
                <c:pt idx="6">
                  <c:v>45246</c:v>
                </c:pt>
                <c:pt idx="7">
                  <c:v>45272</c:v>
                </c:pt>
              </c:numCache>
            </c:numRef>
          </c:val>
          <c:extLst>
            <c:ext xmlns:c16="http://schemas.microsoft.com/office/drawing/2014/chart" uri="{C3380CC4-5D6E-409C-BE32-E72D297353CC}">
              <c16:uniqueId val="{00000000-B41A-4BAA-BA8B-F741FDF30303}"/>
            </c:ext>
          </c:extLst>
        </c:ser>
        <c:ser>
          <c:idx val="1"/>
          <c:order val="1"/>
          <c:tx>
            <c:strRef>
              <c:f>Sheet1!$D$1</c:f>
              <c:strCache>
                <c:ptCount val="1"/>
                <c:pt idx="0">
                  <c:v>Duration</c:v>
                </c:pt>
              </c:strCache>
            </c:strRef>
          </c:tx>
          <c:invertIfNegative val="0"/>
          <c:cat>
            <c:strRef>
              <c:f>Sheet1!$A$2:$A$9</c:f>
              <c:strCache>
                <c:ptCount val="8"/>
                <c:pt idx="0">
                  <c:v>Project initiation</c:v>
                </c:pt>
                <c:pt idx="1">
                  <c:v>Set up development environment</c:v>
                </c:pt>
                <c:pt idx="2">
                  <c:v>Test noise removal with synthetic noise images</c:v>
                </c:pt>
                <c:pt idx="3">
                  <c:v>Validate results</c:v>
                </c:pt>
                <c:pt idx="4">
                  <c:v>Combine steps and test complete algorithm</c:v>
                </c:pt>
                <c:pt idx="5">
                  <c:v>Overall algorithm testing and optimization</c:v>
                </c:pt>
                <c:pt idx="6">
                  <c:v>Documentation and reporting</c:v>
                </c:pt>
                <c:pt idx="7">
                  <c:v>Evaluation and Comparison</c:v>
                </c:pt>
              </c:strCache>
            </c:strRef>
          </c:cat>
          <c:val>
            <c:numRef>
              <c:f>Sheet1!$D$2:$D$9</c:f>
              <c:numCache>
                <c:formatCode>General</c:formatCode>
                <c:ptCount val="8"/>
                <c:pt idx="0">
                  <c:v>12</c:v>
                </c:pt>
                <c:pt idx="1">
                  <c:v>18</c:v>
                </c:pt>
                <c:pt idx="2">
                  <c:v>14</c:v>
                </c:pt>
                <c:pt idx="3">
                  <c:v>12</c:v>
                </c:pt>
                <c:pt idx="4">
                  <c:v>7</c:v>
                </c:pt>
                <c:pt idx="5">
                  <c:v>1</c:v>
                </c:pt>
                <c:pt idx="6">
                  <c:v>6</c:v>
                </c:pt>
                <c:pt idx="7">
                  <c:v>8</c:v>
                </c:pt>
              </c:numCache>
            </c:numRef>
          </c:val>
          <c:extLst>
            <c:ext xmlns:c16="http://schemas.microsoft.com/office/drawing/2014/chart" uri="{C3380CC4-5D6E-409C-BE32-E72D297353CC}">
              <c16:uniqueId val="{00000001-B41A-4BAA-BA8B-F741FDF30303}"/>
            </c:ext>
          </c:extLst>
        </c:ser>
        <c:dLbls>
          <c:showLegendKey val="0"/>
          <c:showVal val="0"/>
          <c:showCatName val="0"/>
          <c:showSerName val="0"/>
          <c:showPercent val="0"/>
          <c:showBubbleSize val="0"/>
        </c:dLbls>
        <c:gapWidth val="150"/>
        <c:overlap val="100"/>
        <c:axId val="208250880"/>
        <c:axId val="131632512"/>
      </c:barChart>
      <c:catAx>
        <c:axId val="208250880"/>
        <c:scaling>
          <c:orientation val="minMax"/>
        </c:scaling>
        <c:delete val="0"/>
        <c:axPos val="l"/>
        <c:numFmt formatCode="General" sourceLinked="0"/>
        <c:majorTickMark val="out"/>
        <c:minorTickMark val="none"/>
        <c:tickLblPos val="nextTo"/>
        <c:crossAx val="131632512"/>
        <c:crosses val="autoZero"/>
        <c:auto val="1"/>
        <c:lblAlgn val="ctr"/>
        <c:lblOffset val="100"/>
        <c:noMultiLvlLbl val="0"/>
      </c:catAx>
      <c:valAx>
        <c:axId val="131632512"/>
        <c:scaling>
          <c:orientation val="minMax"/>
        </c:scaling>
        <c:delete val="0"/>
        <c:axPos val="b"/>
        <c:majorGridlines/>
        <c:numFmt formatCode="m/d/yyyy" sourceLinked="1"/>
        <c:majorTickMark val="out"/>
        <c:minorTickMark val="none"/>
        <c:tickLblPos val="nextTo"/>
        <c:txPr>
          <a:bodyPr rot="0" vert="horz" anchor="ctr" anchorCtr="1"/>
          <a:lstStyle/>
          <a:p>
            <a:pPr>
              <a:defRPr/>
            </a:pPr>
            <a:endParaRPr lang="en-US"/>
          </a:p>
        </c:txPr>
        <c:crossAx val="208250880"/>
        <c:crosses val="autoZero"/>
        <c:crossBetween val="between"/>
      </c:valAx>
    </c:plotArea>
    <c:legend>
      <c:legendPos val="r"/>
      <c:overlay val="0"/>
    </c:legend>
    <c:plotVisOnly val="1"/>
    <c:dispBlanksAs val="gap"/>
    <c:showDLblsOverMax val="0"/>
  </c:chart>
  <c:externalData r:id="rId1">
    <c:autoUpdate val="0"/>
  </c:externalData>
</c:chartSpac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000C5B-9B1F-48B0-81D0-7CD482F864D9}"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362582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00C5B-9B1F-48B0-81D0-7CD482F864D9}"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564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00C5B-9B1F-48B0-81D0-7CD482F864D9}"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1848581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00C5B-9B1F-48B0-81D0-7CD482F864D9}"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3F47E4-DBD2-423B-9195-5F86185AE5FD}"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7219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00C5B-9B1F-48B0-81D0-7CD482F864D9}"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595606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0000C5B-9B1F-48B0-81D0-7CD482F864D9}" type="datetimeFigureOut">
              <a:rPr lang="en-IN" smtClean="0"/>
              <a:t>28-11-2023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2593726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0000C5B-9B1F-48B0-81D0-7CD482F864D9}" type="datetimeFigureOut">
              <a:rPr lang="en-IN" smtClean="0"/>
              <a:t>28-11-2023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2170779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000C5B-9B1F-48B0-81D0-7CD482F864D9}"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283160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000C5B-9B1F-48B0-81D0-7CD482F864D9}"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2709582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99B0-F7D2-77C9-1253-C62A131925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24298D-DD21-351B-49E6-08D5E2DF5D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B43DD2-4D69-92E9-9496-82F3D99C771F}"/>
              </a:ext>
            </a:extLst>
          </p:cNvPr>
          <p:cNvSpPr>
            <a:spLocks noGrp="1"/>
          </p:cNvSpPr>
          <p:nvPr>
            <p:ph type="dt" sz="half" idx="10"/>
          </p:nvPr>
        </p:nvSpPr>
        <p:spPr/>
        <p:txBody>
          <a:bodyPr/>
          <a:lstStyle/>
          <a:p>
            <a:fld id="{40000C5B-9B1F-48B0-81D0-7CD482F864D9}" type="datetimeFigureOut">
              <a:rPr lang="en-IN" smtClean="0"/>
              <a:t>28-11-2023</a:t>
            </a:fld>
            <a:endParaRPr lang="en-IN"/>
          </a:p>
        </p:txBody>
      </p:sp>
      <p:sp>
        <p:nvSpPr>
          <p:cNvPr id="5" name="Footer Placeholder 4">
            <a:extLst>
              <a:ext uri="{FF2B5EF4-FFF2-40B4-BE49-F238E27FC236}">
                <a16:creationId xmlns:a16="http://schemas.microsoft.com/office/drawing/2014/main" id="{E2C55F26-F75E-16BF-48C0-4587730910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2556DC-D00A-ED09-786F-11F53A8A26E7}"/>
              </a:ext>
            </a:extLst>
          </p:cNvPr>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1348060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000C5B-9B1F-48B0-81D0-7CD482F864D9}"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517939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000C5B-9B1F-48B0-81D0-7CD482F864D9}"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2594968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000C5B-9B1F-48B0-81D0-7CD482F864D9}"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270971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000C5B-9B1F-48B0-81D0-7CD482F864D9}" type="datetimeFigureOut">
              <a:rPr lang="en-IN" smtClean="0"/>
              <a:t>28-11-2023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2857708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000C5B-9B1F-48B0-81D0-7CD482F864D9}" type="datetimeFigureOut">
              <a:rPr lang="en-IN" smtClean="0"/>
              <a:t>28-11-2023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331938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0000C5B-9B1F-48B0-81D0-7CD482F864D9}" type="datetimeFigureOut">
              <a:rPr lang="en-IN" smtClean="0"/>
              <a:t>28-11-2023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3435420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00C5B-9B1F-48B0-81D0-7CD482F864D9}"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267063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00C5B-9B1F-48B0-81D0-7CD482F864D9}"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3F47E4-DBD2-423B-9195-5F86185AE5FD}" type="slidenum">
              <a:rPr lang="en-IN" smtClean="0"/>
              <a:t>‹#›</a:t>
            </a:fld>
            <a:endParaRPr lang="en-IN"/>
          </a:p>
        </p:txBody>
      </p:sp>
    </p:spTree>
    <p:extLst>
      <p:ext uri="{BB962C8B-B14F-4D97-AF65-F5344CB8AC3E}">
        <p14:creationId xmlns:p14="http://schemas.microsoft.com/office/powerpoint/2010/main" val="3335522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0000C5B-9B1F-48B0-81D0-7CD482F864D9}" type="datetimeFigureOut">
              <a:rPr lang="en-IN" smtClean="0"/>
              <a:t>28-11-2023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B3F47E4-DBD2-423B-9195-5F86185AE5FD}" type="slidenum">
              <a:rPr lang="en-IN" smtClean="0"/>
              <a:t>‹#›</a:t>
            </a:fld>
            <a:endParaRPr lang="en-IN"/>
          </a:p>
        </p:txBody>
      </p:sp>
    </p:spTree>
    <p:extLst>
      <p:ext uri="{BB962C8B-B14F-4D97-AF65-F5344CB8AC3E}">
        <p14:creationId xmlns:p14="http://schemas.microsoft.com/office/powerpoint/2010/main" val="190184191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hyperlink" Target="DataSets/Research.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09/access.2021.3077287" TargetMode="External"/><Relationship Id="rId2" Type="http://schemas.openxmlformats.org/officeDocument/2006/relationships/hyperlink" Target="https://ieeexplore.ieee.org/document/9428464" TargetMode="External"/><Relationship Id="rId1" Type="http://schemas.openxmlformats.org/officeDocument/2006/relationships/slideLayout" Target="../slideLayouts/slideLayout18.xml"/><Relationship Id="rId4" Type="http://schemas.openxmlformats.org/officeDocument/2006/relationships/hyperlink" Target="https://ieeexplore.ieee.org/document/950649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C85A9-70DA-2D37-F2AD-F649F20E1FE5}"/>
              </a:ext>
            </a:extLst>
          </p:cNvPr>
          <p:cNvSpPr>
            <a:spLocks noGrp="1"/>
          </p:cNvSpPr>
          <p:nvPr>
            <p:ph type="ctrTitle"/>
          </p:nvPr>
        </p:nvSpPr>
        <p:spPr>
          <a:xfrm>
            <a:off x="1461247" y="2734236"/>
            <a:ext cx="9269506" cy="1389528"/>
          </a:xfrm>
        </p:spPr>
        <p:txBody>
          <a:bodyPr>
            <a:noAutofit/>
          </a:bodyPr>
          <a:lstStyle/>
          <a:p>
            <a:pPr algn="ctr"/>
            <a:r>
              <a:rPr lang="en-US" sz="4400" dirty="0">
                <a:latin typeface="Bookman Old Style" panose="02050604050505020204" pitchFamily="18" charset="0"/>
              </a:rPr>
              <a:t>A NOVEL IMAGE QUALITY ENHANCEMENT TECHNIQUE FOR IMPROVING THE QUALITY OF AN IMAGE</a:t>
            </a:r>
            <a:endParaRPr lang="en-IN" sz="4400" dirty="0">
              <a:latin typeface="Bookman Old Style" panose="02050604050505020204" pitchFamily="18" charset="0"/>
            </a:endParaRPr>
          </a:p>
        </p:txBody>
      </p:sp>
      <p:sp>
        <p:nvSpPr>
          <p:cNvPr id="3" name="Subtitle 2">
            <a:extLst>
              <a:ext uri="{FF2B5EF4-FFF2-40B4-BE49-F238E27FC236}">
                <a16:creationId xmlns:a16="http://schemas.microsoft.com/office/drawing/2014/main" id="{959A108B-3561-0D72-9EC1-CFE6546E2078}"/>
              </a:ext>
            </a:extLst>
          </p:cNvPr>
          <p:cNvSpPr>
            <a:spLocks noGrp="1"/>
          </p:cNvSpPr>
          <p:nvPr>
            <p:ph type="subTitle" idx="1"/>
          </p:nvPr>
        </p:nvSpPr>
        <p:spPr>
          <a:xfrm>
            <a:off x="2599765" y="4763212"/>
            <a:ext cx="9144000" cy="1655762"/>
          </a:xfrm>
        </p:spPr>
        <p:txBody>
          <a:bodyPr>
            <a:normAutofit/>
          </a:bodyPr>
          <a:lstStyle/>
          <a:p>
            <a:pPr algn="r"/>
            <a:r>
              <a:rPr lang="en-US" sz="1600" dirty="0">
                <a:solidFill>
                  <a:schemeClr val="tx1"/>
                </a:solidFill>
                <a:latin typeface="Comic Sans MS" panose="030F0702030302020204" pitchFamily="66" charset="0"/>
              </a:rPr>
              <a:t>Guide Name – Dr. S Rajkumar</a:t>
            </a:r>
          </a:p>
          <a:p>
            <a:pPr algn="r"/>
            <a:r>
              <a:rPr lang="en-IN" sz="1600" dirty="0">
                <a:solidFill>
                  <a:schemeClr val="tx1"/>
                </a:solidFill>
                <a:latin typeface="Comic Sans MS" panose="030F0702030302020204" pitchFamily="66" charset="0"/>
              </a:rPr>
              <a:t>School of Computer Science and Engineering</a:t>
            </a:r>
          </a:p>
          <a:p>
            <a:pPr algn="r"/>
            <a:r>
              <a:rPr lang="en-IN" sz="1600" dirty="0">
                <a:solidFill>
                  <a:schemeClr val="tx1"/>
                </a:solidFill>
                <a:latin typeface="Comic Sans MS" panose="030F0702030302020204" pitchFamily="66" charset="0"/>
              </a:rPr>
              <a:t>VIT Chennai</a:t>
            </a:r>
          </a:p>
        </p:txBody>
      </p:sp>
      <p:sp>
        <p:nvSpPr>
          <p:cNvPr id="4" name="Subtitle 2">
            <a:extLst>
              <a:ext uri="{FF2B5EF4-FFF2-40B4-BE49-F238E27FC236}">
                <a16:creationId xmlns:a16="http://schemas.microsoft.com/office/drawing/2014/main" id="{E4A39644-3F7E-A939-0058-45C5DA3FB2C0}"/>
              </a:ext>
            </a:extLst>
          </p:cNvPr>
          <p:cNvSpPr txBox="1">
            <a:spLocks/>
          </p:cNvSpPr>
          <p:nvPr/>
        </p:nvSpPr>
        <p:spPr>
          <a:xfrm>
            <a:off x="232528" y="4763212"/>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latin typeface="Comic Sans MS" panose="030F0702030302020204" pitchFamily="66" charset="0"/>
              </a:rPr>
              <a:t>                   Name : Palash Khandelwal</a:t>
            </a:r>
          </a:p>
          <a:p>
            <a:pPr algn="l"/>
            <a:r>
              <a:rPr lang="en-US" sz="1800" dirty="0">
                <a:latin typeface="Comic Sans MS" panose="030F0702030302020204" pitchFamily="66" charset="0"/>
              </a:rPr>
              <a:t>                   Registration No : 22MCA1129</a:t>
            </a:r>
            <a:endParaRPr lang="en-IN" sz="1800" dirty="0">
              <a:latin typeface="Comic Sans MS" panose="030F0702030302020204" pitchFamily="66" charset="0"/>
            </a:endParaRPr>
          </a:p>
        </p:txBody>
      </p:sp>
    </p:spTree>
    <p:extLst>
      <p:ext uri="{BB962C8B-B14F-4D97-AF65-F5344CB8AC3E}">
        <p14:creationId xmlns:p14="http://schemas.microsoft.com/office/powerpoint/2010/main" val="2847223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6141C-D3F0-EDB9-29FB-62B748C5B768}"/>
              </a:ext>
            </a:extLst>
          </p:cNvPr>
          <p:cNvSpPr>
            <a:spLocks noGrp="1"/>
          </p:cNvSpPr>
          <p:nvPr>
            <p:ph type="title"/>
          </p:nvPr>
        </p:nvSpPr>
        <p:spPr>
          <a:xfrm>
            <a:off x="913774" y="303885"/>
            <a:ext cx="10364451" cy="1596177"/>
          </a:xfrm>
        </p:spPr>
        <p:txBody>
          <a:bodyPr/>
          <a:lstStyle/>
          <a:p>
            <a:r>
              <a:rPr lang="en-US" dirty="0"/>
              <a:t>PROPOSED SOLUTION to the problem </a:t>
            </a:r>
            <a:endParaRPr lang="en-IN" dirty="0"/>
          </a:p>
        </p:txBody>
      </p:sp>
      <p:sp>
        <p:nvSpPr>
          <p:cNvPr id="3" name="Content Placeholder 2">
            <a:extLst>
              <a:ext uri="{FF2B5EF4-FFF2-40B4-BE49-F238E27FC236}">
                <a16:creationId xmlns:a16="http://schemas.microsoft.com/office/drawing/2014/main" id="{7ECD3E42-5441-20A6-D524-BB3EF2EB9FDA}"/>
              </a:ext>
            </a:extLst>
          </p:cNvPr>
          <p:cNvSpPr>
            <a:spLocks noGrp="1"/>
          </p:cNvSpPr>
          <p:nvPr>
            <p:ph idx="1"/>
          </p:nvPr>
        </p:nvSpPr>
        <p:spPr>
          <a:xfrm>
            <a:off x="491613" y="2050026"/>
            <a:ext cx="10639130" cy="4807974"/>
          </a:xfrm>
        </p:spPr>
        <p:txBody>
          <a:bodyPr>
            <a:normAutofit/>
          </a:bodyPr>
          <a:lstStyle/>
          <a:p>
            <a:r>
              <a:rPr lang="en-US" b="1" cap="none" dirty="0"/>
              <a:t>Adaptive gaussian denoising (AGD) filter algorithm:</a:t>
            </a:r>
          </a:p>
          <a:p>
            <a:r>
              <a:rPr lang="en-US" b="1" cap="none" dirty="0"/>
              <a:t>Step 1: load and convert the image</a:t>
            </a:r>
          </a:p>
          <a:p>
            <a:r>
              <a:rPr lang="en-US" sz="1800" cap="none" dirty="0"/>
              <a:t>Load the image and convert it to grayscale.</a:t>
            </a:r>
          </a:p>
          <a:p>
            <a:r>
              <a:rPr lang="en-US" b="1" cap="none" dirty="0"/>
              <a:t>Step 2: define neighborhood and initialize denoised image</a:t>
            </a:r>
          </a:p>
          <a:p>
            <a:r>
              <a:rPr lang="en-US" sz="1800" cap="none" dirty="0"/>
              <a:t>Define the size of the local neighborhood and create an empty array for the denoised image.</a:t>
            </a:r>
          </a:p>
          <a:p>
            <a:r>
              <a:rPr lang="en-US" b="1" cap="none" dirty="0"/>
              <a:t>Step 3: iterate over image pixels</a:t>
            </a:r>
          </a:p>
          <a:p>
            <a:r>
              <a:rPr lang="en-US" sz="1600" cap="none" dirty="0"/>
              <a:t>Iterate </a:t>
            </a:r>
            <a:r>
              <a:rPr lang="en-US" sz="1800" cap="none" dirty="0"/>
              <a:t>over the image pixels to perform adaptive gaussian denoising.</a:t>
            </a:r>
          </a:p>
          <a:p>
            <a:r>
              <a:rPr lang="en-US" b="1" cap="none" dirty="0"/>
              <a:t>Step 4: display and save results</a:t>
            </a:r>
          </a:p>
          <a:p>
            <a:r>
              <a:rPr lang="en-US" sz="1800" cap="none" dirty="0"/>
              <a:t>Display the original and denoised images and save the denoised image to a file.</a:t>
            </a:r>
          </a:p>
          <a:p>
            <a:endParaRPr lang="en-IN" sz="1600" cap="none" dirty="0"/>
          </a:p>
        </p:txBody>
      </p:sp>
    </p:spTree>
    <p:extLst>
      <p:ext uri="{BB962C8B-B14F-4D97-AF65-F5344CB8AC3E}">
        <p14:creationId xmlns:p14="http://schemas.microsoft.com/office/powerpoint/2010/main" val="408139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2ACE3-DA5C-B99F-E993-4025367C703D}"/>
              </a:ext>
            </a:extLst>
          </p:cNvPr>
          <p:cNvSpPr>
            <a:spLocks noGrp="1"/>
          </p:cNvSpPr>
          <p:nvPr>
            <p:ph type="title"/>
          </p:nvPr>
        </p:nvSpPr>
        <p:spPr>
          <a:xfrm>
            <a:off x="314960" y="626137"/>
            <a:ext cx="10364451" cy="1596177"/>
          </a:xfrm>
        </p:spPr>
        <p:txBody>
          <a:bodyPr/>
          <a:lstStyle/>
          <a:p>
            <a:r>
              <a:rPr lang="en-US" dirty="0"/>
              <a:t>Architecture Diagram of Hybrid impulsive noise removal algorithm (HINR)</a:t>
            </a:r>
            <a:endParaRPr lang="en-IN" dirty="0"/>
          </a:p>
        </p:txBody>
      </p:sp>
      <p:pic>
        <p:nvPicPr>
          <p:cNvPr id="11" name="Content Placeholder 10">
            <a:extLst>
              <a:ext uri="{FF2B5EF4-FFF2-40B4-BE49-F238E27FC236}">
                <a16:creationId xmlns:a16="http://schemas.microsoft.com/office/drawing/2014/main" id="{893D19B6-4459-D5D7-A860-E9F985E6C5AB}"/>
              </a:ext>
            </a:extLst>
          </p:cNvPr>
          <p:cNvPicPr>
            <a:picLocks noGrp="1" noChangeAspect="1"/>
          </p:cNvPicPr>
          <p:nvPr>
            <p:ph idx="1"/>
          </p:nvPr>
        </p:nvPicPr>
        <p:blipFill>
          <a:blip r:embed="rId2"/>
          <a:stretch>
            <a:fillRect/>
          </a:stretch>
        </p:blipFill>
        <p:spPr>
          <a:xfrm>
            <a:off x="314960" y="2708081"/>
            <a:ext cx="11247120" cy="2219519"/>
          </a:xfrm>
        </p:spPr>
      </p:pic>
    </p:spTree>
    <p:extLst>
      <p:ext uri="{BB962C8B-B14F-4D97-AF65-F5344CB8AC3E}">
        <p14:creationId xmlns:p14="http://schemas.microsoft.com/office/powerpoint/2010/main" val="4077885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6BB6-FEA2-2A5D-C470-6F097F12456D}"/>
              </a:ext>
            </a:extLst>
          </p:cNvPr>
          <p:cNvSpPr>
            <a:spLocks noGrp="1"/>
          </p:cNvSpPr>
          <p:nvPr>
            <p:ph type="title"/>
          </p:nvPr>
        </p:nvSpPr>
        <p:spPr/>
        <p:txBody>
          <a:bodyPr/>
          <a:lstStyle/>
          <a:p>
            <a:r>
              <a:rPr lang="en-US" dirty="0"/>
              <a:t>Architecture Diagram of Adaptive gaussian denoising algorithm (</a:t>
            </a:r>
            <a:r>
              <a:rPr lang="en-US" dirty="0" err="1"/>
              <a:t>agd</a:t>
            </a:r>
            <a:r>
              <a:rPr lang="en-US" dirty="0"/>
              <a:t> )</a:t>
            </a:r>
            <a:endParaRPr lang="en-IN" dirty="0"/>
          </a:p>
        </p:txBody>
      </p:sp>
      <p:pic>
        <p:nvPicPr>
          <p:cNvPr id="5" name="Content Placeholder 4">
            <a:extLst>
              <a:ext uri="{FF2B5EF4-FFF2-40B4-BE49-F238E27FC236}">
                <a16:creationId xmlns:a16="http://schemas.microsoft.com/office/drawing/2014/main" id="{DFCB8A79-F62E-A08B-8BA4-8FAD653DE566}"/>
              </a:ext>
            </a:extLst>
          </p:cNvPr>
          <p:cNvPicPr>
            <a:picLocks noGrp="1" noChangeAspect="1"/>
          </p:cNvPicPr>
          <p:nvPr>
            <p:ph idx="1"/>
          </p:nvPr>
        </p:nvPicPr>
        <p:blipFill>
          <a:blip r:embed="rId2"/>
          <a:stretch>
            <a:fillRect/>
          </a:stretch>
        </p:blipFill>
        <p:spPr>
          <a:xfrm>
            <a:off x="1397863" y="3080775"/>
            <a:ext cx="9396274" cy="1996613"/>
          </a:xfrm>
        </p:spPr>
      </p:pic>
    </p:spTree>
    <p:extLst>
      <p:ext uri="{BB962C8B-B14F-4D97-AF65-F5344CB8AC3E}">
        <p14:creationId xmlns:p14="http://schemas.microsoft.com/office/powerpoint/2010/main" val="2750571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FD63-1D31-986D-9BF2-DE80F1CFC1F5}"/>
              </a:ext>
            </a:extLst>
          </p:cNvPr>
          <p:cNvSpPr>
            <a:spLocks noGrp="1"/>
          </p:cNvSpPr>
          <p:nvPr>
            <p:ph type="title"/>
          </p:nvPr>
        </p:nvSpPr>
        <p:spPr>
          <a:xfrm>
            <a:off x="913772" y="-298579"/>
            <a:ext cx="10364451" cy="1596177"/>
          </a:xfrm>
        </p:spPr>
        <p:txBody>
          <a:bodyPr/>
          <a:lstStyle/>
          <a:p>
            <a:r>
              <a:rPr lang="en-US" dirty="0"/>
              <a:t>Datasets used</a:t>
            </a:r>
            <a:endParaRPr lang="en-IN" dirty="0"/>
          </a:p>
        </p:txBody>
      </p:sp>
      <p:sp>
        <p:nvSpPr>
          <p:cNvPr id="3" name="Content Placeholder 2">
            <a:extLst>
              <a:ext uri="{FF2B5EF4-FFF2-40B4-BE49-F238E27FC236}">
                <a16:creationId xmlns:a16="http://schemas.microsoft.com/office/drawing/2014/main" id="{9D8D15A9-15E6-3640-815A-0FEC692890D0}"/>
              </a:ext>
            </a:extLst>
          </p:cNvPr>
          <p:cNvSpPr>
            <a:spLocks noGrp="1"/>
          </p:cNvSpPr>
          <p:nvPr>
            <p:ph idx="1"/>
          </p:nvPr>
        </p:nvSpPr>
        <p:spPr>
          <a:xfrm>
            <a:off x="845262" y="796413"/>
            <a:ext cx="10501476" cy="5926484"/>
          </a:xfrm>
        </p:spPr>
        <p:txBody>
          <a:bodyPr>
            <a:normAutofit fontScale="92500" lnSpcReduction="20000"/>
          </a:bodyPr>
          <a:lstStyle/>
          <a:p>
            <a:endParaRPr lang="en-US" cap="none" dirty="0"/>
          </a:p>
          <a:p>
            <a:pPr marL="457200" lvl="1" indent="0">
              <a:buNone/>
            </a:pPr>
            <a:r>
              <a:rPr lang="en-US" sz="2200" b="1" cap="none" dirty="0"/>
              <a:t>1. Impulsive Noise: </a:t>
            </a:r>
          </a:p>
          <a:p>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a:p>
            <a:endParaRPr lang="en-US" cap="none" dirty="0"/>
          </a:p>
          <a:p>
            <a:pPr marL="914400" lvl="2" indent="0">
              <a:buNone/>
            </a:pPr>
            <a:r>
              <a:rPr lang="en-US" cap="none" dirty="0"/>
              <a:t>	Figure 1.a)</a:t>
            </a:r>
          </a:p>
          <a:p>
            <a:pPr lvl="2"/>
            <a:r>
              <a:rPr lang="en-US" cap="none" dirty="0"/>
              <a:t>Height: </a:t>
            </a:r>
            <a:r>
              <a:rPr lang="en-US" dirty="0"/>
              <a:t>511 </a:t>
            </a:r>
            <a:r>
              <a:rPr lang="en-US" cap="none" dirty="0" err="1"/>
              <a:t>px</a:t>
            </a:r>
            <a:r>
              <a:rPr lang="en-US" cap="none" dirty="0"/>
              <a:t> width: 488 </a:t>
            </a:r>
            <a:r>
              <a:rPr lang="en-US" cap="none" dirty="0" err="1"/>
              <a:t>px</a:t>
            </a:r>
            <a:r>
              <a:rPr lang="en-US" dirty="0"/>
              <a:t>			</a:t>
            </a:r>
          </a:p>
          <a:p>
            <a:pPr lvl="2"/>
            <a:r>
              <a:rPr lang="en-IN" cap="none" dirty="0"/>
              <a:t>Source- https://www.google.com/url?sa=t&amp;rct=j&amp;q=&amp;esrc=s&amp;source=web&amp;cd=&amp;ved=2ahUKEwirzu7ru8CCAxXtUWwGHZE5AQoQFnoECAgQAw&amp;url=https%3A%2F%2Fwww.ijert.org%2Fresearch%2Fremoval-of-salt-and-pepper-noise-from-satellite-images-IJERTV2IS110634.pdf&amp;usg=AOvVaw0tTVMTn3Y5VZ7upSQO3E9b&amp;opi=89978449</a:t>
            </a:r>
          </a:p>
        </p:txBody>
      </p:sp>
      <p:pic>
        <p:nvPicPr>
          <p:cNvPr id="5" name="Picture 4" descr="A satellite image of a city&#10;&#10;Description automatically generated">
            <a:extLst>
              <a:ext uri="{FF2B5EF4-FFF2-40B4-BE49-F238E27FC236}">
                <a16:creationId xmlns:a16="http://schemas.microsoft.com/office/drawing/2014/main" id="{10B706C5-9BEF-1BA7-2141-74305563F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666" y="1765971"/>
            <a:ext cx="2933251" cy="3071499"/>
          </a:xfrm>
          <a:prstGeom prst="rect">
            <a:avLst/>
          </a:prstGeom>
        </p:spPr>
      </p:pic>
    </p:spTree>
    <p:extLst>
      <p:ext uri="{BB962C8B-B14F-4D97-AF65-F5344CB8AC3E}">
        <p14:creationId xmlns:p14="http://schemas.microsoft.com/office/powerpoint/2010/main" val="1602827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15CF-4BDE-2AAF-F060-86F614FB21D0}"/>
              </a:ext>
            </a:extLst>
          </p:cNvPr>
          <p:cNvSpPr>
            <a:spLocks noGrp="1"/>
          </p:cNvSpPr>
          <p:nvPr>
            <p:ph type="title"/>
          </p:nvPr>
        </p:nvSpPr>
        <p:spPr>
          <a:xfrm>
            <a:off x="913776" y="0"/>
            <a:ext cx="10364451" cy="1596177"/>
          </a:xfrm>
        </p:spPr>
        <p:txBody>
          <a:bodyPr/>
          <a:lstStyle/>
          <a:p>
            <a:r>
              <a:rPr lang="en-US" dirty="0"/>
              <a:t>Datasets used(cont.)</a:t>
            </a:r>
            <a:endParaRPr lang="en-IN" dirty="0"/>
          </a:p>
        </p:txBody>
      </p:sp>
      <p:sp>
        <p:nvSpPr>
          <p:cNvPr id="3" name="Content Placeholder 2">
            <a:extLst>
              <a:ext uri="{FF2B5EF4-FFF2-40B4-BE49-F238E27FC236}">
                <a16:creationId xmlns:a16="http://schemas.microsoft.com/office/drawing/2014/main" id="{C60D3071-C0CD-79FB-8D42-AAE318A1E49B}"/>
              </a:ext>
            </a:extLst>
          </p:cNvPr>
          <p:cNvSpPr>
            <a:spLocks noGrp="1"/>
          </p:cNvSpPr>
          <p:nvPr>
            <p:ph idx="1"/>
          </p:nvPr>
        </p:nvSpPr>
        <p:spPr>
          <a:xfrm>
            <a:off x="913775" y="2367093"/>
            <a:ext cx="10364452" cy="4348339"/>
          </a:xfrm>
        </p:spPr>
        <p:txBody>
          <a:bodyPr>
            <a:normAutofit fontScale="92500"/>
          </a:bodyPr>
          <a:lstStyle/>
          <a:p>
            <a:pPr marL="914400" lvl="2" indent="0">
              <a:buNone/>
            </a:pPr>
            <a:endParaRPr lang="en-US" cap="none" dirty="0"/>
          </a:p>
          <a:p>
            <a:pPr marL="914400" lvl="2" indent="0">
              <a:buNone/>
            </a:pPr>
            <a:endParaRPr lang="en-US" cap="none" dirty="0"/>
          </a:p>
          <a:p>
            <a:pPr marL="914400" lvl="2" indent="0">
              <a:buNone/>
            </a:pPr>
            <a:endParaRPr lang="en-US" cap="none" dirty="0"/>
          </a:p>
          <a:p>
            <a:pPr marL="914400" lvl="2" indent="0">
              <a:buNone/>
            </a:pPr>
            <a:endParaRPr lang="en-US" cap="none" dirty="0"/>
          </a:p>
          <a:p>
            <a:pPr marL="914400" lvl="2" indent="0">
              <a:buNone/>
            </a:pPr>
            <a:endParaRPr lang="en-US" cap="none" dirty="0"/>
          </a:p>
          <a:p>
            <a:pPr marL="914400" lvl="2" indent="0">
              <a:buNone/>
            </a:pPr>
            <a:endParaRPr lang="en-US" cap="none" dirty="0"/>
          </a:p>
          <a:p>
            <a:pPr marL="914400" lvl="2" indent="0">
              <a:buNone/>
            </a:pPr>
            <a:endParaRPr lang="en-US" cap="none" dirty="0"/>
          </a:p>
          <a:p>
            <a:pPr marL="914400" lvl="2" indent="0">
              <a:buNone/>
            </a:pPr>
            <a:r>
              <a:rPr lang="en-US" cap="none" dirty="0"/>
              <a:t>		Figure 1.b)</a:t>
            </a:r>
          </a:p>
          <a:p>
            <a:pPr lvl="2"/>
            <a:r>
              <a:rPr lang="en-US" cap="none" dirty="0"/>
              <a:t>Height: </a:t>
            </a:r>
            <a:r>
              <a:rPr lang="en-US" dirty="0"/>
              <a:t>437 </a:t>
            </a:r>
            <a:r>
              <a:rPr lang="en-US" cap="none" dirty="0" err="1"/>
              <a:t>px</a:t>
            </a:r>
            <a:r>
              <a:rPr lang="en-US" cap="none" dirty="0"/>
              <a:t> width: 432 </a:t>
            </a:r>
            <a:r>
              <a:rPr lang="en-US" cap="none" dirty="0" err="1"/>
              <a:t>px</a:t>
            </a:r>
            <a:r>
              <a:rPr lang="en-US" cap="none" dirty="0"/>
              <a:t>	</a:t>
            </a:r>
            <a:r>
              <a:rPr lang="en-US" dirty="0"/>
              <a:t>		</a:t>
            </a:r>
          </a:p>
          <a:p>
            <a:pPr lvl="2"/>
            <a:r>
              <a:rPr lang="en-IN" cap="none" dirty="0"/>
              <a:t>Source- https://www.google.com/url?sa=t&amp;rct=j&amp;q=&amp;esrc=s&amp;source=web&amp;cd=&amp;ved=2ahUKEwirzu7ru8CCAxXtUWwGHZE5AQoQFnoECAgQAw&amp;url=https%3A%2F%2Fwww.ijert.org%2Fresearch%2Fremoval-of-salt-and-pepper-noise-from-satellite-images-IJERTV2IS110634.pdf&amp;usg=AOvVaw0tTVMTn3Y5VZ7upSQO3E9b&amp;opi=89978449</a:t>
            </a:r>
          </a:p>
          <a:p>
            <a:endParaRPr lang="en-IN" dirty="0"/>
          </a:p>
        </p:txBody>
      </p:sp>
      <p:pic>
        <p:nvPicPr>
          <p:cNvPr id="5" name="Picture 4" descr="A black and white speckled background&#10;&#10;Description automatically generated">
            <a:extLst>
              <a:ext uri="{FF2B5EF4-FFF2-40B4-BE49-F238E27FC236}">
                <a16:creationId xmlns:a16="http://schemas.microsoft.com/office/drawing/2014/main" id="{F083DC46-94B9-E9E3-8337-1A529DC17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994" y="1596177"/>
            <a:ext cx="3012748" cy="3047618"/>
          </a:xfrm>
          <a:prstGeom prst="rect">
            <a:avLst/>
          </a:prstGeom>
        </p:spPr>
      </p:pic>
    </p:spTree>
    <p:extLst>
      <p:ext uri="{BB962C8B-B14F-4D97-AF65-F5344CB8AC3E}">
        <p14:creationId xmlns:p14="http://schemas.microsoft.com/office/powerpoint/2010/main" val="1143888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0B67-6116-47AF-E49B-0C2157288711}"/>
              </a:ext>
            </a:extLst>
          </p:cNvPr>
          <p:cNvSpPr>
            <a:spLocks noGrp="1"/>
          </p:cNvSpPr>
          <p:nvPr>
            <p:ph type="title"/>
          </p:nvPr>
        </p:nvSpPr>
        <p:spPr>
          <a:xfrm>
            <a:off x="913774" y="-323810"/>
            <a:ext cx="10364451" cy="1596177"/>
          </a:xfrm>
        </p:spPr>
        <p:txBody>
          <a:bodyPr/>
          <a:lstStyle/>
          <a:p>
            <a:r>
              <a:rPr lang="en-US" dirty="0"/>
              <a:t>Datasets used(cont.)</a:t>
            </a:r>
            <a:endParaRPr lang="en-IN" dirty="0"/>
          </a:p>
        </p:txBody>
      </p:sp>
      <p:sp>
        <p:nvSpPr>
          <p:cNvPr id="3" name="Content Placeholder 2">
            <a:extLst>
              <a:ext uri="{FF2B5EF4-FFF2-40B4-BE49-F238E27FC236}">
                <a16:creationId xmlns:a16="http://schemas.microsoft.com/office/drawing/2014/main" id="{EC4D2B04-1156-B7D1-3627-B1EEEF523439}"/>
              </a:ext>
            </a:extLst>
          </p:cNvPr>
          <p:cNvSpPr>
            <a:spLocks noGrp="1"/>
          </p:cNvSpPr>
          <p:nvPr>
            <p:ph idx="1"/>
          </p:nvPr>
        </p:nvSpPr>
        <p:spPr>
          <a:xfrm>
            <a:off x="913775" y="2367093"/>
            <a:ext cx="10364452" cy="4377836"/>
          </a:xfrm>
        </p:spPr>
        <p:txBody>
          <a:bodyPr>
            <a:normAutofit fontScale="92500"/>
          </a:bodyPr>
          <a:lstStyle/>
          <a:p>
            <a:pPr marL="914400" lvl="2" indent="0">
              <a:buNone/>
            </a:pPr>
            <a:r>
              <a:rPr lang="en-US" cap="none" dirty="0"/>
              <a:t>	</a:t>
            </a:r>
          </a:p>
          <a:p>
            <a:pPr marL="914400" lvl="2" indent="0">
              <a:buNone/>
            </a:pPr>
            <a:endParaRPr lang="en-US" cap="none" dirty="0"/>
          </a:p>
          <a:p>
            <a:pPr marL="914400" lvl="2" indent="0">
              <a:buNone/>
            </a:pPr>
            <a:endParaRPr lang="en-US" cap="none" dirty="0"/>
          </a:p>
          <a:p>
            <a:pPr marL="914400" lvl="2" indent="0">
              <a:buNone/>
            </a:pPr>
            <a:endParaRPr lang="en-US" cap="none" dirty="0"/>
          </a:p>
          <a:p>
            <a:pPr marL="914400" lvl="2" indent="0">
              <a:buNone/>
            </a:pPr>
            <a:endParaRPr lang="en-US" cap="none" dirty="0"/>
          </a:p>
          <a:p>
            <a:pPr marL="914400" lvl="2" indent="0">
              <a:buNone/>
            </a:pPr>
            <a:endParaRPr lang="en-US" cap="none" dirty="0"/>
          </a:p>
          <a:p>
            <a:pPr marL="914400" lvl="2" indent="0">
              <a:buNone/>
            </a:pPr>
            <a:endParaRPr lang="en-US" cap="none" dirty="0"/>
          </a:p>
          <a:p>
            <a:pPr marL="914400" lvl="2" indent="0">
              <a:buNone/>
            </a:pPr>
            <a:r>
              <a:rPr lang="en-US" cap="none" dirty="0"/>
              <a:t>		Figure 1.c)</a:t>
            </a:r>
          </a:p>
          <a:p>
            <a:pPr lvl="2"/>
            <a:r>
              <a:rPr lang="en-US" cap="none" dirty="0"/>
              <a:t>Height: </a:t>
            </a:r>
            <a:r>
              <a:rPr lang="en-US" dirty="0"/>
              <a:t>488 </a:t>
            </a:r>
            <a:r>
              <a:rPr lang="en-US" cap="none" dirty="0" err="1"/>
              <a:t>px</a:t>
            </a:r>
            <a:r>
              <a:rPr lang="en-US" cap="none" dirty="0"/>
              <a:t> width: 438 </a:t>
            </a:r>
            <a:r>
              <a:rPr lang="en-US" cap="none" dirty="0" err="1"/>
              <a:t>px</a:t>
            </a:r>
            <a:r>
              <a:rPr lang="en-US" cap="none" dirty="0"/>
              <a:t>	</a:t>
            </a:r>
            <a:r>
              <a:rPr lang="en-US" dirty="0"/>
              <a:t>		</a:t>
            </a:r>
          </a:p>
          <a:p>
            <a:pPr lvl="2"/>
            <a:r>
              <a:rPr lang="en-IN" cap="none" dirty="0"/>
              <a:t>Source- https://www.google.com/url?sa=t&amp;rct=j&amp;q=&amp;esrc=s&amp;source=web&amp;cd=&amp;ved=2ahUKEwirzu7ru8CCAxXtUWwGHZE5AQoQFnoECAgQAw&amp;url=https%3A%2F%2Fwww.ijert.org%2Fresearch%2Fremoval-of-salt-and-pepper-noise-from-satellite-images-IJERTV2IS110634.pdf&amp;usg=AOvVaw0tTVMTn3Y5VZ7upSQO3E9b&amp;opi=89978449</a:t>
            </a:r>
          </a:p>
          <a:p>
            <a:endParaRPr lang="en-IN" dirty="0"/>
          </a:p>
        </p:txBody>
      </p:sp>
      <p:pic>
        <p:nvPicPr>
          <p:cNvPr id="5" name="Picture 4" descr="A planet in space with stars&#10;&#10;Description automatically generated">
            <a:extLst>
              <a:ext uri="{FF2B5EF4-FFF2-40B4-BE49-F238E27FC236}">
                <a16:creationId xmlns:a16="http://schemas.microsoft.com/office/drawing/2014/main" id="{30397AC8-6277-EA73-8F0E-D03A71486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601" y="1152537"/>
            <a:ext cx="3221439" cy="3589184"/>
          </a:xfrm>
          <a:prstGeom prst="rect">
            <a:avLst/>
          </a:prstGeom>
        </p:spPr>
      </p:pic>
    </p:spTree>
    <p:extLst>
      <p:ext uri="{BB962C8B-B14F-4D97-AF65-F5344CB8AC3E}">
        <p14:creationId xmlns:p14="http://schemas.microsoft.com/office/powerpoint/2010/main" val="1994679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53E8-B881-3E1E-F77C-B5BC39B10A91}"/>
              </a:ext>
            </a:extLst>
          </p:cNvPr>
          <p:cNvSpPr>
            <a:spLocks noGrp="1"/>
          </p:cNvSpPr>
          <p:nvPr>
            <p:ph type="title"/>
          </p:nvPr>
        </p:nvSpPr>
        <p:spPr>
          <a:xfrm>
            <a:off x="913776" y="-142133"/>
            <a:ext cx="10364451" cy="1596177"/>
          </a:xfrm>
        </p:spPr>
        <p:txBody>
          <a:bodyPr/>
          <a:lstStyle/>
          <a:p>
            <a:r>
              <a:rPr lang="en-US" dirty="0"/>
              <a:t>datasets used(cont.)</a:t>
            </a:r>
            <a:endParaRPr lang="en-IN" dirty="0"/>
          </a:p>
        </p:txBody>
      </p:sp>
      <p:sp>
        <p:nvSpPr>
          <p:cNvPr id="3" name="Content Placeholder 2">
            <a:extLst>
              <a:ext uri="{FF2B5EF4-FFF2-40B4-BE49-F238E27FC236}">
                <a16:creationId xmlns:a16="http://schemas.microsoft.com/office/drawing/2014/main" id="{9BAB48C2-9B95-3793-3D78-60B9049B446F}"/>
              </a:ext>
            </a:extLst>
          </p:cNvPr>
          <p:cNvSpPr>
            <a:spLocks noGrp="1"/>
          </p:cNvSpPr>
          <p:nvPr>
            <p:ph idx="1"/>
          </p:nvPr>
        </p:nvSpPr>
        <p:spPr>
          <a:xfrm>
            <a:off x="825285" y="1220417"/>
            <a:ext cx="10364452" cy="5495015"/>
          </a:xfrm>
        </p:spPr>
        <p:txBody>
          <a:bodyPr>
            <a:normAutofit/>
          </a:bodyPr>
          <a:lstStyle/>
          <a:p>
            <a:pPr marL="0" indent="0">
              <a:buNone/>
            </a:pPr>
            <a:r>
              <a:rPr lang="en-US" sz="2000" b="1" cap="none" dirty="0"/>
              <a:t>2. Gaussian Noise:</a:t>
            </a:r>
          </a:p>
          <a:p>
            <a:endParaRPr lang="en-US" b="1" cap="none" dirty="0"/>
          </a:p>
          <a:p>
            <a:endParaRPr lang="en-US" sz="2000" b="1" cap="none" dirty="0"/>
          </a:p>
          <a:p>
            <a:endParaRPr lang="en-US" b="1" cap="none" dirty="0"/>
          </a:p>
          <a:p>
            <a:endParaRPr lang="en-US" sz="2000" b="1" cap="none" dirty="0"/>
          </a:p>
          <a:p>
            <a:endParaRPr lang="en-US" b="1" cap="none" dirty="0"/>
          </a:p>
          <a:p>
            <a:pPr marL="1828800" lvl="4" indent="0">
              <a:buNone/>
            </a:pPr>
            <a:r>
              <a:rPr lang="en-US" cap="none" dirty="0"/>
              <a:t>	Figure 2.a)</a:t>
            </a:r>
          </a:p>
          <a:p>
            <a:pPr lvl="2"/>
            <a:r>
              <a:rPr lang="en-US" cap="none" dirty="0"/>
              <a:t>Height: </a:t>
            </a:r>
            <a:r>
              <a:rPr lang="en-US" dirty="0"/>
              <a:t>193 </a:t>
            </a:r>
            <a:r>
              <a:rPr lang="en-US" cap="none" dirty="0" err="1"/>
              <a:t>px</a:t>
            </a:r>
            <a:r>
              <a:rPr lang="en-US" cap="none" dirty="0"/>
              <a:t> width: 172 </a:t>
            </a:r>
            <a:r>
              <a:rPr lang="en-US" cap="none" dirty="0" err="1"/>
              <a:t>px</a:t>
            </a:r>
            <a:r>
              <a:rPr lang="en-US" dirty="0"/>
              <a:t>		</a:t>
            </a:r>
          </a:p>
          <a:p>
            <a:pPr lvl="2"/>
            <a:r>
              <a:rPr lang="en-IN" cap="none" dirty="0"/>
              <a:t>Source- </a:t>
            </a:r>
            <a:r>
              <a:rPr lang="en-US" sz="1800" cap="none" dirty="0">
                <a:effectLst/>
                <a:latin typeface="Calibri" panose="020F0502020204030204" pitchFamily="34" charset="0"/>
                <a:ea typeface="Calibri" panose="020F0502020204030204" pitchFamily="34" charset="0"/>
                <a:cs typeface="Times New Roman" panose="02020603050405020304" pitchFamily="18" charset="0"/>
              </a:rPr>
              <a:t>https://www.researchgate.net/figure/median-filter-to-remove-gaussian-noise_fig1_318502666</a:t>
            </a:r>
            <a:endParaRPr lang="en-US" sz="2000" b="1" cap="none" dirty="0"/>
          </a:p>
          <a:p>
            <a:endParaRPr lang="en-IN" dirty="0"/>
          </a:p>
        </p:txBody>
      </p:sp>
      <p:pic>
        <p:nvPicPr>
          <p:cNvPr id="5" name="Picture 4" descr="A close-up of a light&#10;&#10;Description automatically generated">
            <a:extLst>
              <a:ext uri="{FF2B5EF4-FFF2-40B4-BE49-F238E27FC236}">
                <a16:creationId xmlns:a16="http://schemas.microsoft.com/office/drawing/2014/main" id="{85390BE0-A059-8322-50F6-BEEF66983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428" y="1588266"/>
            <a:ext cx="2224835" cy="2496472"/>
          </a:xfrm>
          <a:prstGeom prst="rect">
            <a:avLst/>
          </a:prstGeom>
        </p:spPr>
      </p:pic>
    </p:spTree>
    <p:extLst>
      <p:ext uri="{BB962C8B-B14F-4D97-AF65-F5344CB8AC3E}">
        <p14:creationId xmlns:p14="http://schemas.microsoft.com/office/powerpoint/2010/main" val="1898505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53E8-B881-3E1E-F77C-B5BC39B10A91}"/>
              </a:ext>
            </a:extLst>
          </p:cNvPr>
          <p:cNvSpPr>
            <a:spLocks noGrp="1"/>
          </p:cNvSpPr>
          <p:nvPr>
            <p:ph type="title"/>
          </p:nvPr>
        </p:nvSpPr>
        <p:spPr>
          <a:xfrm>
            <a:off x="913776" y="-142133"/>
            <a:ext cx="10364451" cy="1596177"/>
          </a:xfrm>
        </p:spPr>
        <p:txBody>
          <a:bodyPr/>
          <a:lstStyle/>
          <a:p>
            <a:r>
              <a:rPr lang="en-US" dirty="0"/>
              <a:t>datasets used(cont.)</a:t>
            </a:r>
            <a:endParaRPr lang="en-IN" dirty="0"/>
          </a:p>
        </p:txBody>
      </p:sp>
      <p:sp>
        <p:nvSpPr>
          <p:cNvPr id="3" name="Content Placeholder 2">
            <a:extLst>
              <a:ext uri="{FF2B5EF4-FFF2-40B4-BE49-F238E27FC236}">
                <a16:creationId xmlns:a16="http://schemas.microsoft.com/office/drawing/2014/main" id="{9BAB48C2-9B95-3793-3D78-60B9049B446F}"/>
              </a:ext>
            </a:extLst>
          </p:cNvPr>
          <p:cNvSpPr>
            <a:spLocks noGrp="1"/>
          </p:cNvSpPr>
          <p:nvPr>
            <p:ph idx="1"/>
          </p:nvPr>
        </p:nvSpPr>
        <p:spPr>
          <a:xfrm>
            <a:off x="825285" y="1220417"/>
            <a:ext cx="10364452" cy="5495015"/>
          </a:xfrm>
        </p:spPr>
        <p:txBody>
          <a:bodyPr>
            <a:normAutofit/>
          </a:bodyPr>
          <a:lstStyle/>
          <a:p>
            <a:pPr marL="0" indent="0">
              <a:buNone/>
            </a:pPr>
            <a:r>
              <a:rPr lang="en-US" sz="2000" b="1" cap="none" dirty="0"/>
              <a:t>2. Gaussian Noise:</a:t>
            </a:r>
          </a:p>
          <a:p>
            <a:endParaRPr lang="en-US" b="1" cap="none" dirty="0"/>
          </a:p>
          <a:p>
            <a:endParaRPr lang="en-US" sz="2000" b="1" cap="none" dirty="0"/>
          </a:p>
          <a:p>
            <a:endParaRPr lang="en-US" b="1" cap="none" dirty="0"/>
          </a:p>
          <a:p>
            <a:endParaRPr lang="en-US" sz="2000" b="1" cap="none" dirty="0"/>
          </a:p>
          <a:p>
            <a:endParaRPr lang="en-US" b="1" cap="none" dirty="0"/>
          </a:p>
          <a:p>
            <a:pPr marL="1828800" lvl="4" indent="0">
              <a:buNone/>
            </a:pPr>
            <a:r>
              <a:rPr lang="en-US" cap="none" dirty="0"/>
              <a:t>	Figure 2.b)</a:t>
            </a:r>
          </a:p>
          <a:p>
            <a:pPr lvl="2"/>
            <a:r>
              <a:rPr lang="en-US" cap="none" dirty="0"/>
              <a:t>Height: 321</a:t>
            </a:r>
            <a:r>
              <a:rPr lang="en-US" dirty="0"/>
              <a:t> </a:t>
            </a:r>
            <a:r>
              <a:rPr lang="en-US" cap="none" dirty="0" err="1"/>
              <a:t>px</a:t>
            </a:r>
            <a:r>
              <a:rPr lang="en-US" cap="none" dirty="0"/>
              <a:t> width: 318 </a:t>
            </a:r>
            <a:r>
              <a:rPr lang="en-US" cap="none" dirty="0" err="1"/>
              <a:t>px</a:t>
            </a:r>
            <a:r>
              <a:rPr lang="en-US" dirty="0"/>
              <a:t>		</a:t>
            </a:r>
          </a:p>
          <a:p>
            <a:endParaRPr lang="en-IN" dirty="0"/>
          </a:p>
        </p:txBody>
      </p:sp>
      <p:pic>
        <p:nvPicPr>
          <p:cNvPr id="4" name="Picture 3">
            <a:extLst>
              <a:ext uri="{FF2B5EF4-FFF2-40B4-BE49-F238E27FC236}">
                <a16:creationId xmlns:a16="http://schemas.microsoft.com/office/drawing/2014/main" id="{6D51985A-B78E-F756-9BBC-60453D331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925" y="1707197"/>
            <a:ext cx="2375037" cy="2397443"/>
          </a:xfrm>
          <a:prstGeom prst="rect">
            <a:avLst/>
          </a:prstGeom>
        </p:spPr>
      </p:pic>
    </p:spTree>
    <p:extLst>
      <p:ext uri="{BB962C8B-B14F-4D97-AF65-F5344CB8AC3E}">
        <p14:creationId xmlns:p14="http://schemas.microsoft.com/office/powerpoint/2010/main" val="343296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53E8-B881-3E1E-F77C-B5BC39B10A91}"/>
              </a:ext>
            </a:extLst>
          </p:cNvPr>
          <p:cNvSpPr>
            <a:spLocks noGrp="1"/>
          </p:cNvSpPr>
          <p:nvPr>
            <p:ph type="title"/>
          </p:nvPr>
        </p:nvSpPr>
        <p:spPr>
          <a:xfrm>
            <a:off x="913776" y="-142133"/>
            <a:ext cx="10364451" cy="1596177"/>
          </a:xfrm>
        </p:spPr>
        <p:txBody>
          <a:bodyPr/>
          <a:lstStyle/>
          <a:p>
            <a:r>
              <a:rPr lang="en-US" dirty="0"/>
              <a:t>datasets used(cont.)</a:t>
            </a:r>
            <a:endParaRPr lang="en-IN" dirty="0"/>
          </a:p>
        </p:txBody>
      </p:sp>
      <p:sp>
        <p:nvSpPr>
          <p:cNvPr id="3" name="Content Placeholder 2">
            <a:extLst>
              <a:ext uri="{FF2B5EF4-FFF2-40B4-BE49-F238E27FC236}">
                <a16:creationId xmlns:a16="http://schemas.microsoft.com/office/drawing/2014/main" id="{9BAB48C2-9B95-3793-3D78-60B9049B446F}"/>
              </a:ext>
            </a:extLst>
          </p:cNvPr>
          <p:cNvSpPr>
            <a:spLocks noGrp="1"/>
          </p:cNvSpPr>
          <p:nvPr>
            <p:ph idx="1"/>
          </p:nvPr>
        </p:nvSpPr>
        <p:spPr>
          <a:xfrm>
            <a:off x="825285" y="1220417"/>
            <a:ext cx="10364452" cy="5495015"/>
          </a:xfrm>
        </p:spPr>
        <p:txBody>
          <a:bodyPr>
            <a:normAutofit/>
          </a:bodyPr>
          <a:lstStyle/>
          <a:p>
            <a:pPr marL="0" indent="0">
              <a:buNone/>
            </a:pPr>
            <a:r>
              <a:rPr lang="en-US" sz="2000" b="1" cap="none" dirty="0"/>
              <a:t>2. Gaussian Noise:</a:t>
            </a:r>
          </a:p>
          <a:p>
            <a:endParaRPr lang="en-US" b="1" cap="none" dirty="0"/>
          </a:p>
          <a:p>
            <a:endParaRPr lang="en-US" sz="2000" b="1" cap="none" dirty="0"/>
          </a:p>
          <a:p>
            <a:endParaRPr lang="en-US" b="1" cap="none" dirty="0"/>
          </a:p>
          <a:p>
            <a:endParaRPr lang="en-US" sz="2000" b="1" cap="none" dirty="0"/>
          </a:p>
          <a:p>
            <a:endParaRPr lang="en-US" b="1" cap="none" dirty="0"/>
          </a:p>
          <a:p>
            <a:pPr marL="1828800" lvl="4" indent="0">
              <a:buNone/>
            </a:pPr>
            <a:r>
              <a:rPr lang="en-US" cap="none" dirty="0"/>
              <a:t>	Figure 2.c)</a:t>
            </a:r>
          </a:p>
          <a:p>
            <a:pPr lvl="2"/>
            <a:r>
              <a:rPr lang="en-US" cap="none" dirty="0"/>
              <a:t>Height: 270</a:t>
            </a:r>
            <a:r>
              <a:rPr lang="en-US" dirty="0"/>
              <a:t> </a:t>
            </a:r>
            <a:r>
              <a:rPr lang="en-US" cap="none" dirty="0" err="1"/>
              <a:t>px</a:t>
            </a:r>
            <a:r>
              <a:rPr lang="en-US" cap="none" dirty="0"/>
              <a:t> width: 302 </a:t>
            </a:r>
            <a:r>
              <a:rPr lang="en-US" cap="none" dirty="0" err="1"/>
              <a:t>px</a:t>
            </a:r>
            <a:r>
              <a:rPr lang="en-US" dirty="0"/>
              <a:t>		</a:t>
            </a:r>
          </a:p>
          <a:p>
            <a:pPr lvl="2"/>
            <a:r>
              <a:rPr lang="en-IN" cap="none" dirty="0"/>
              <a:t>Source- </a:t>
            </a:r>
            <a:r>
              <a:rPr lang="en-US" sz="1800" cap="none" dirty="0">
                <a:effectLst/>
                <a:latin typeface="Calibri" panose="020F0502020204030204" pitchFamily="34" charset="0"/>
                <a:ea typeface="Calibri" panose="020F0502020204030204" pitchFamily="34" charset="0"/>
                <a:cs typeface="Times New Roman" panose="02020603050405020304" pitchFamily="18" charset="0"/>
              </a:rPr>
              <a:t>https://www.researchgate.net/figure/twenty-three-satellite-images-with-added-noise-in-different-peak-signal-to-noise-ratios_fig1_326356037</a:t>
            </a:r>
            <a:endParaRPr lang="en-IN" cap="none" dirty="0"/>
          </a:p>
          <a:p>
            <a:endParaRPr lang="en-US" sz="2000" b="1" cap="none" dirty="0"/>
          </a:p>
          <a:p>
            <a:endParaRPr lang="en-US" sz="2000" b="1" cap="none" dirty="0"/>
          </a:p>
          <a:p>
            <a:endParaRPr lang="en-IN" dirty="0"/>
          </a:p>
        </p:txBody>
      </p:sp>
      <p:pic>
        <p:nvPicPr>
          <p:cNvPr id="5" name="Picture 4" descr="A close-up of a green and purple grass&#10;&#10;Description automatically generated">
            <a:extLst>
              <a:ext uri="{FF2B5EF4-FFF2-40B4-BE49-F238E27FC236}">
                <a16:creationId xmlns:a16="http://schemas.microsoft.com/office/drawing/2014/main" id="{F51F7811-A584-A93D-F4BE-1868495CF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813" y="1819318"/>
            <a:ext cx="2555737" cy="2265420"/>
          </a:xfrm>
          <a:prstGeom prst="rect">
            <a:avLst/>
          </a:prstGeom>
        </p:spPr>
      </p:pic>
    </p:spTree>
    <p:extLst>
      <p:ext uri="{BB962C8B-B14F-4D97-AF65-F5344CB8AC3E}">
        <p14:creationId xmlns:p14="http://schemas.microsoft.com/office/powerpoint/2010/main" val="2332218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53E8-B881-3E1E-F77C-B5BC39B10A91}"/>
              </a:ext>
            </a:extLst>
          </p:cNvPr>
          <p:cNvSpPr>
            <a:spLocks noGrp="1"/>
          </p:cNvSpPr>
          <p:nvPr>
            <p:ph type="title"/>
          </p:nvPr>
        </p:nvSpPr>
        <p:spPr>
          <a:xfrm>
            <a:off x="913776" y="-142133"/>
            <a:ext cx="10364451" cy="1596177"/>
          </a:xfrm>
        </p:spPr>
        <p:txBody>
          <a:bodyPr/>
          <a:lstStyle/>
          <a:p>
            <a:r>
              <a:rPr lang="en-US" dirty="0"/>
              <a:t>datasets used(cont.)</a:t>
            </a:r>
            <a:endParaRPr lang="en-IN" dirty="0"/>
          </a:p>
        </p:txBody>
      </p:sp>
      <p:sp>
        <p:nvSpPr>
          <p:cNvPr id="3" name="Content Placeholder 2">
            <a:extLst>
              <a:ext uri="{FF2B5EF4-FFF2-40B4-BE49-F238E27FC236}">
                <a16:creationId xmlns:a16="http://schemas.microsoft.com/office/drawing/2014/main" id="{9BAB48C2-9B95-3793-3D78-60B9049B446F}"/>
              </a:ext>
            </a:extLst>
          </p:cNvPr>
          <p:cNvSpPr>
            <a:spLocks noGrp="1"/>
          </p:cNvSpPr>
          <p:nvPr>
            <p:ph idx="1"/>
          </p:nvPr>
        </p:nvSpPr>
        <p:spPr>
          <a:xfrm>
            <a:off x="825285" y="1220417"/>
            <a:ext cx="10364452" cy="5495015"/>
          </a:xfrm>
        </p:spPr>
        <p:txBody>
          <a:bodyPr>
            <a:normAutofit/>
          </a:bodyPr>
          <a:lstStyle/>
          <a:p>
            <a:pPr marL="0" indent="0">
              <a:buNone/>
            </a:pPr>
            <a:r>
              <a:rPr lang="en-US" sz="2000" b="1" cap="none" dirty="0"/>
              <a:t>2. Gaussian Noise:</a:t>
            </a:r>
          </a:p>
          <a:p>
            <a:endParaRPr lang="en-US" b="1" cap="none" dirty="0"/>
          </a:p>
          <a:p>
            <a:endParaRPr lang="en-US" sz="2000" b="1" cap="none" dirty="0"/>
          </a:p>
          <a:p>
            <a:endParaRPr lang="en-US" b="1" cap="none" dirty="0"/>
          </a:p>
          <a:p>
            <a:endParaRPr lang="en-US" sz="2000" b="1" cap="none" dirty="0"/>
          </a:p>
          <a:p>
            <a:endParaRPr lang="en-US" b="1" cap="none" dirty="0"/>
          </a:p>
          <a:p>
            <a:pPr marL="1828800" lvl="4" indent="0">
              <a:buNone/>
            </a:pPr>
            <a:r>
              <a:rPr lang="en-US" cap="none" dirty="0"/>
              <a:t>	Figure 2.d)</a:t>
            </a:r>
          </a:p>
          <a:p>
            <a:pPr lvl="2"/>
            <a:r>
              <a:rPr lang="en-US" cap="none" dirty="0"/>
              <a:t>Height: 428</a:t>
            </a:r>
            <a:r>
              <a:rPr lang="en-US" dirty="0"/>
              <a:t> </a:t>
            </a:r>
            <a:r>
              <a:rPr lang="en-US" cap="none" dirty="0" err="1"/>
              <a:t>px</a:t>
            </a:r>
            <a:r>
              <a:rPr lang="en-US" cap="none" dirty="0"/>
              <a:t> width: 430 </a:t>
            </a:r>
            <a:r>
              <a:rPr lang="en-US" cap="none" dirty="0" err="1"/>
              <a:t>px</a:t>
            </a:r>
            <a:r>
              <a:rPr lang="en-US" dirty="0"/>
              <a:t>		</a:t>
            </a:r>
          </a:p>
          <a:p>
            <a:pPr lvl="2"/>
            <a:r>
              <a:rPr lang="en-IN" cap="none" dirty="0"/>
              <a:t>Source- </a:t>
            </a:r>
            <a:r>
              <a:rPr lang="en-US" sz="1800" cap="none" dirty="0">
                <a:effectLst/>
                <a:latin typeface="Calibri" panose="020F0502020204030204" pitchFamily="34" charset="0"/>
                <a:ea typeface="Calibri" panose="020F0502020204030204" pitchFamily="34" charset="0"/>
                <a:cs typeface="Times New Roman" panose="02020603050405020304" pitchFamily="18" charset="0"/>
              </a:rPr>
              <a:t>https://www.researchgate.net/figure/a-real-image-of-size-128128-pixels-without-noise-b-noisy-image-with-a-gaussian_fig2_41013989</a:t>
            </a:r>
            <a:endParaRPr lang="en-US" sz="2000" b="1" cap="none" dirty="0"/>
          </a:p>
          <a:p>
            <a:endParaRPr lang="en-IN" dirty="0"/>
          </a:p>
        </p:txBody>
      </p:sp>
      <p:pic>
        <p:nvPicPr>
          <p:cNvPr id="8" name="Picture 7" descr="A close-up of a house&#10;&#10;Description automatically generated">
            <a:extLst>
              <a:ext uri="{FF2B5EF4-FFF2-40B4-BE49-F238E27FC236}">
                <a16:creationId xmlns:a16="http://schemas.microsoft.com/office/drawing/2014/main" id="{12ECDF2F-4511-E028-CED3-2736BA461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198" y="1696579"/>
            <a:ext cx="2420762" cy="2409502"/>
          </a:xfrm>
          <a:prstGeom prst="rect">
            <a:avLst/>
          </a:prstGeom>
        </p:spPr>
      </p:pic>
    </p:spTree>
    <p:extLst>
      <p:ext uri="{BB962C8B-B14F-4D97-AF65-F5344CB8AC3E}">
        <p14:creationId xmlns:p14="http://schemas.microsoft.com/office/powerpoint/2010/main" val="2298437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65C2D-C53B-3C50-85AA-693771E8D3E0}"/>
              </a:ext>
            </a:extLst>
          </p:cNvPr>
          <p:cNvSpPr>
            <a:spLocks noGrp="1"/>
          </p:cNvSpPr>
          <p:nvPr>
            <p:ph type="title"/>
          </p:nvPr>
        </p:nvSpPr>
        <p:spPr/>
        <p:txBody>
          <a:bodyPr/>
          <a:lstStyle/>
          <a:p>
            <a:r>
              <a:rPr lang="en-US" dirty="0"/>
              <a:t>Answers to the previous review questions</a:t>
            </a:r>
            <a:endParaRPr lang="en-IN" dirty="0"/>
          </a:p>
        </p:txBody>
      </p:sp>
      <p:sp>
        <p:nvSpPr>
          <p:cNvPr id="3" name="Content Placeholder 2">
            <a:extLst>
              <a:ext uri="{FF2B5EF4-FFF2-40B4-BE49-F238E27FC236}">
                <a16:creationId xmlns:a16="http://schemas.microsoft.com/office/drawing/2014/main" id="{CD7AD302-F795-1E46-FE5A-BA1487462E95}"/>
              </a:ext>
            </a:extLst>
          </p:cNvPr>
          <p:cNvSpPr>
            <a:spLocks noGrp="1"/>
          </p:cNvSpPr>
          <p:nvPr>
            <p:ph sz="quarter" idx="13"/>
          </p:nvPr>
        </p:nvSpPr>
        <p:spPr/>
        <p:txBody>
          <a:bodyPr/>
          <a:lstStyle/>
          <a:p>
            <a:r>
              <a:rPr lang="en-US" cap="none" dirty="0"/>
              <a:t>Q1) What is the domain you are focusing on?</a:t>
            </a:r>
          </a:p>
          <a:p>
            <a:r>
              <a:rPr lang="en-US" cap="none" dirty="0"/>
              <a:t>Ans) I am focusing on satellite images that contains corruptions.</a:t>
            </a:r>
          </a:p>
          <a:p>
            <a:r>
              <a:rPr lang="en-US" cap="none" dirty="0"/>
              <a:t>Q2) Removing impulse noise is an old technique nowadays everybody does that</a:t>
            </a:r>
          </a:p>
          <a:p>
            <a:r>
              <a:rPr lang="en-US" cap="none" dirty="0"/>
              <a:t>Ans) There are many works carrying out in impulse noise and still the research is going on in impulse noise treatment. Proof is attached </a:t>
            </a:r>
            <a:r>
              <a:rPr lang="en-US" cap="none" dirty="0">
                <a:hlinkClick r:id="rId2" action="ppaction://hlinkfile"/>
              </a:rPr>
              <a:t>here</a:t>
            </a:r>
            <a:endParaRPr lang="en-US" cap="none" dirty="0"/>
          </a:p>
          <a:p>
            <a:r>
              <a:rPr lang="en-US" cap="none" dirty="0"/>
              <a:t>Q3) </a:t>
            </a:r>
            <a:r>
              <a:rPr lang="en-US" i="0" cap="none" dirty="0">
                <a:solidFill>
                  <a:srgbClr val="222222"/>
                </a:solidFill>
                <a:effectLst/>
              </a:rPr>
              <a:t>Plot for the definition of image noises as the proof</a:t>
            </a:r>
          </a:p>
          <a:p>
            <a:r>
              <a:rPr lang="en-US" cap="none" dirty="0"/>
              <a:t>Ans) I have plotted Histogram of the images that contains corruptions.</a:t>
            </a:r>
            <a:endParaRPr lang="en-IN" cap="none" dirty="0"/>
          </a:p>
        </p:txBody>
      </p:sp>
    </p:spTree>
    <p:extLst>
      <p:ext uri="{BB962C8B-B14F-4D97-AF65-F5344CB8AC3E}">
        <p14:creationId xmlns:p14="http://schemas.microsoft.com/office/powerpoint/2010/main" val="876651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C746E-7467-A697-2A3B-F185815F8F2C}"/>
              </a:ext>
            </a:extLst>
          </p:cNvPr>
          <p:cNvSpPr>
            <a:spLocks noGrp="1"/>
          </p:cNvSpPr>
          <p:nvPr>
            <p:ph type="title"/>
          </p:nvPr>
        </p:nvSpPr>
        <p:spPr/>
        <p:txBody>
          <a:bodyPr/>
          <a:lstStyle/>
          <a:p>
            <a:r>
              <a:rPr lang="en-US" dirty="0"/>
              <a:t>Modules Identified</a:t>
            </a:r>
            <a:endParaRPr lang="en-IN" dirty="0"/>
          </a:p>
        </p:txBody>
      </p:sp>
      <p:sp>
        <p:nvSpPr>
          <p:cNvPr id="3" name="Content Placeholder 2">
            <a:extLst>
              <a:ext uri="{FF2B5EF4-FFF2-40B4-BE49-F238E27FC236}">
                <a16:creationId xmlns:a16="http://schemas.microsoft.com/office/drawing/2014/main" id="{6DBEF24C-EB29-7A64-9518-F2F1B30A9C48}"/>
              </a:ext>
            </a:extLst>
          </p:cNvPr>
          <p:cNvSpPr>
            <a:spLocks noGrp="1"/>
          </p:cNvSpPr>
          <p:nvPr>
            <p:ph idx="1"/>
          </p:nvPr>
        </p:nvSpPr>
        <p:spPr>
          <a:xfrm>
            <a:off x="838200" y="1825625"/>
            <a:ext cx="10515600" cy="4771118"/>
          </a:xfrm>
        </p:spPr>
        <p:txBody>
          <a:bodyPr>
            <a:normAutofit fontScale="92500" lnSpcReduction="10000"/>
          </a:bodyPr>
          <a:lstStyle/>
          <a:p>
            <a:pPr>
              <a:buFont typeface="+mj-lt"/>
              <a:buAutoNum type="arabicPeriod"/>
            </a:pPr>
            <a:r>
              <a:rPr lang="en-US" sz="1600" b="1" cap="none" dirty="0"/>
              <a:t>Input module:</a:t>
            </a:r>
            <a:endParaRPr lang="en-US" sz="1600" cap="none" dirty="0"/>
          </a:p>
          <a:p>
            <a:pPr marL="457200" lvl="1" indent="0">
              <a:buNone/>
            </a:pPr>
            <a:r>
              <a:rPr lang="en-US" sz="1400" cap="none" dirty="0"/>
              <a:t>Responsible for loading the input color image.</a:t>
            </a:r>
          </a:p>
          <a:p>
            <a:pPr>
              <a:buFont typeface="+mj-lt"/>
              <a:buAutoNum type="arabicPeriod"/>
            </a:pPr>
            <a:r>
              <a:rPr lang="en-US" sz="1600" b="1" cap="none" dirty="0"/>
              <a:t>Grayscale conversion module (step 1):</a:t>
            </a:r>
            <a:endParaRPr lang="en-US" sz="1600" cap="none" dirty="0"/>
          </a:p>
          <a:p>
            <a:pPr marL="457200" lvl="1" indent="0">
              <a:buNone/>
            </a:pPr>
            <a:r>
              <a:rPr lang="en-US" sz="1400" cap="none" dirty="0"/>
              <a:t>Converts the input color image to grayscale using the specified relation.</a:t>
            </a:r>
          </a:p>
          <a:p>
            <a:pPr>
              <a:buFont typeface="+mj-lt"/>
              <a:buAutoNum type="arabicPeriod"/>
            </a:pPr>
            <a:r>
              <a:rPr lang="en-US" sz="1600" b="1" cap="none" dirty="0"/>
              <a:t>Impulse noise removal module (step 2):</a:t>
            </a:r>
            <a:endParaRPr lang="en-US" sz="1600" cap="none" dirty="0"/>
          </a:p>
          <a:p>
            <a:pPr marL="457200" lvl="1" indent="0">
              <a:buNone/>
            </a:pPr>
            <a:r>
              <a:rPr lang="en-US" sz="1400" cap="none" dirty="0"/>
              <a:t>Implements the modified step 2 to remove impulse noise, including parameter fine-tuning and weighted averaging.</a:t>
            </a:r>
          </a:p>
          <a:p>
            <a:pPr>
              <a:buFont typeface="+mj-lt"/>
              <a:buAutoNum type="arabicPeriod"/>
            </a:pPr>
            <a:r>
              <a:rPr lang="en-US" sz="1600" b="1" cap="none" dirty="0"/>
              <a:t>Edge-preserving filter module (step 3):</a:t>
            </a:r>
            <a:endParaRPr lang="en-US" sz="1600" cap="none" dirty="0"/>
          </a:p>
          <a:p>
            <a:pPr marL="457200" lvl="1" indent="0">
              <a:buNone/>
            </a:pPr>
            <a:r>
              <a:rPr lang="en-US" sz="1400" cap="none" dirty="0"/>
              <a:t>Applies the bilateral filter to enhance edges and reduce smoothing artifacts.</a:t>
            </a:r>
          </a:p>
          <a:p>
            <a:pPr>
              <a:buFont typeface="+mj-lt"/>
              <a:buAutoNum type="arabicPeriod"/>
            </a:pPr>
            <a:r>
              <a:rPr lang="en-US" sz="1600" b="1" cap="none" dirty="0"/>
              <a:t>Image enhancement module (step 4):</a:t>
            </a:r>
            <a:endParaRPr lang="en-US" sz="1600" cap="none" dirty="0"/>
          </a:p>
          <a:p>
            <a:pPr marL="457200" lvl="1" indent="0">
              <a:buNone/>
            </a:pPr>
            <a:r>
              <a:rPr lang="en-US" sz="1400" cap="none" dirty="0"/>
              <a:t>Subtracts the blurred image (from step 3) from the output of step 2 to extract enhanced edge information.</a:t>
            </a:r>
          </a:p>
          <a:p>
            <a:pPr>
              <a:buFont typeface="+mj-lt"/>
              <a:buAutoNum type="arabicPeriod"/>
            </a:pPr>
            <a:r>
              <a:rPr lang="en-US" sz="1600" b="1" cap="none" dirty="0"/>
              <a:t>Sharpening filter module (step 5):</a:t>
            </a:r>
            <a:endParaRPr lang="en-US" sz="1600" cap="none" dirty="0"/>
          </a:p>
          <a:p>
            <a:pPr marL="457200" lvl="1" indent="0">
              <a:buNone/>
            </a:pPr>
            <a:r>
              <a:rPr lang="en-US" sz="1400" cap="none" dirty="0"/>
              <a:t>Applies the sharpening filter with parameter fine-tuning to eliminate the smoothing effect and enhance edges.</a:t>
            </a:r>
          </a:p>
          <a:p>
            <a:pPr>
              <a:buFont typeface="+mj-lt"/>
              <a:buAutoNum type="arabicPeriod"/>
            </a:pPr>
            <a:r>
              <a:rPr lang="en-US" sz="1600" b="1" cap="none" dirty="0"/>
              <a:t>Output module (step 6):</a:t>
            </a:r>
            <a:endParaRPr lang="en-US" sz="1600" cap="none" dirty="0"/>
          </a:p>
          <a:p>
            <a:pPr marL="457200" lvl="1" indent="0">
              <a:buNone/>
            </a:pPr>
            <a:r>
              <a:rPr lang="en-US" sz="1400" cap="none" dirty="0"/>
              <a:t>Presents the final sharpened and filtered image as the output.</a:t>
            </a:r>
          </a:p>
          <a:p>
            <a:endParaRPr lang="en-IN" sz="1600" cap="none" dirty="0"/>
          </a:p>
        </p:txBody>
      </p:sp>
    </p:spTree>
    <p:extLst>
      <p:ext uri="{BB962C8B-B14F-4D97-AF65-F5344CB8AC3E}">
        <p14:creationId xmlns:p14="http://schemas.microsoft.com/office/powerpoint/2010/main" val="3154106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B5A2-588B-4DDE-7DCA-7F499E07E933}"/>
              </a:ext>
            </a:extLst>
          </p:cNvPr>
          <p:cNvSpPr>
            <a:spLocks noGrp="1"/>
          </p:cNvSpPr>
          <p:nvPr>
            <p:ph type="title"/>
          </p:nvPr>
        </p:nvSpPr>
        <p:spPr/>
        <p:txBody>
          <a:bodyPr/>
          <a:lstStyle/>
          <a:p>
            <a:r>
              <a:rPr lang="en-US" dirty="0"/>
              <a:t>Modules identified</a:t>
            </a:r>
            <a:endParaRPr lang="en-IN" dirty="0"/>
          </a:p>
        </p:txBody>
      </p:sp>
      <p:sp>
        <p:nvSpPr>
          <p:cNvPr id="4" name="Rectangle 1">
            <a:extLst>
              <a:ext uri="{FF2B5EF4-FFF2-40B4-BE49-F238E27FC236}">
                <a16:creationId xmlns:a16="http://schemas.microsoft.com/office/drawing/2014/main" id="{097E1EE3-185C-9EEE-7B87-5DF046DE540E}"/>
              </a:ext>
            </a:extLst>
          </p:cNvPr>
          <p:cNvSpPr>
            <a:spLocks noGrp="1" noChangeArrowheads="1"/>
          </p:cNvSpPr>
          <p:nvPr>
            <p:ph idx="1"/>
          </p:nvPr>
        </p:nvSpPr>
        <p:spPr bwMode="auto">
          <a:xfrm>
            <a:off x="2182135" y="2477957"/>
            <a:ext cx="9400265" cy="351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50000"/>
              </a:lnSpc>
              <a:spcBef>
                <a:spcPct val="0"/>
              </a:spcBef>
              <a:spcAft>
                <a:spcPct val="0"/>
              </a:spcAft>
              <a:buClrTx/>
              <a:buSzTx/>
              <a:buFontTx/>
              <a:buAutoNum type="arabicPeriod"/>
              <a:tabLst/>
            </a:pPr>
            <a:r>
              <a:rPr kumimoji="0" lang="en-US" altLang="en-US" sz="1500" b="1" i="0" u="none" strike="noStrike" cap="none" normalizeH="0" baseline="0" dirty="0">
                <a:ln>
                  <a:noFill/>
                </a:ln>
                <a:solidFill>
                  <a:schemeClr val="tx1"/>
                </a:solidFill>
                <a:effectLst/>
                <a:latin typeface="+mj-lt"/>
              </a:rPr>
              <a:t>Input Module:</a:t>
            </a:r>
            <a:endParaRPr kumimoji="0" lang="en-US" altLang="en-US" sz="1500" b="0" i="0" u="none" strike="noStrike" cap="none" normalizeH="0" baseline="0" dirty="0">
              <a:ln>
                <a:noFill/>
              </a:ln>
              <a:solidFill>
                <a:schemeClr val="tx1"/>
              </a:solidFill>
              <a:effectLst/>
              <a:latin typeface="+mj-lt"/>
            </a:endParaRPr>
          </a:p>
          <a:p>
            <a:pPr marL="457200" marR="0" lvl="1" indent="0" algn="just" defTabSz="914400" rtl="0" eaLnBrk="0" fontAlgn="base" latinLnBrk="0" hangingPunct="0">
              <a:lnSpc>
                <a:spcPct val="15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mj-lt"/>
              </a:rPr>
              <a:t>Responsibility:</a:t>
            </a:r>
            <a:r>
              <a:rPr kumimoji="0" lang="en-US" altLang="en-US" sz="1500" b="0" i="0" u="none" strike="noStrike" cap="none" normalizeH="0" baseline="0" dirty="0">
                <a:ln>
                  <a:noFill/>
                </a:ln>
                <a:solidFill>
                  <a:schemeClr val="tx1"/>
                </a:solidFill>
                <a:effectLst/>
                <a:latin typeface="+mj-lt"/>
              </a:rPr>
              <a:t> Loads the input image.</a:t>
            </a:r>
          </a:p>
          <a:p>
            <a:pPr marL="0" marR="0" lvl="0" indent="0" algn="just" defTabSz="914400" rtl="0" eaLnBrk="0" fontAlgn="base" latinLnBrk="0" hangingPunct="0">
              <a:lnSpc>
                <a:spcPct val="150000"/>
              </a:lnSpc>
              <a:spcBef>
                <a:spcPct val="0"/>
              </a:spcBef>
              <a:spcAft>
                <a:spcPct val="0"/>
              </a:spcAft>
              <a:buClrTx/>
              <a:buSzTx/>
              <a:buFontTx/>
              <a:buAutoNum type="arabicPeriod" startAt="2"/>
              <a:tabLst/>
            </a:pPr>
            <a:r>
              <a:rPr kumimoji="0" lang="en-US" altLang="en-US" sz="1500" b="1" i="0" u="none" strike="noStrike" cap="none" normalizeH="0" baseline="0" dirty="0">
                <a:ln>
                  <a:noFill/>
                </a:ln>
                <a:solidFill>
                  <a:schemeClr val="tx1"/>
                </a:solidFill>
                <a:effectLst/>
                <a:latin typeface="+mj-lt"/>
              </a:rPr>
              <a:t>Grayscale Conversion Module </a:t>
            </a:r>
            <a:endParaRPr kumimoji="0" lang="en-US" altLang="en-US" sz="1500" b="0" i="0" u="none" strike="noStrike" cap="none" normalizeH="0" baseline="0" dirty="0">
              <a:ln>
                <a:noFill/>
              </a:ln>
              <a:solidFill>
                <a:schemeClr val="tx1"/>
              </a:solidFill>
              <a:effectLst/>
              <a:latin typeface="+mj-lt"/>
            </a:endParaRPr>
          </a:p>
          <a:p>
            <a:pPr marL="457200" marR="0" lvl="1" indent="0" algn="just" defTabSz="914400" rtl="0" eaLnBrk="0" fontAlgn="base" latinLnBrk="0" hangingPunct="0">
              <a:lnSpc>
                <a:spcPct val="15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mj-lt"/>
              </a:rPr>
              <a:t>Responsibility:</a:t>
            </a:r>
            <a:r>
              <a:rPr kumimoji="0" lang="en-US" altLang="en-US" sz="1500" b="0" i="0" u="none" strike="noStrike" cap="none" normalizeH="0" baseline="0" dirty="0">
                <a:ln>
                  <a:noFill/>
                </a:ln>
                <a:solidFill>
                  <a:schemeClr val="tx1"/>
                </a:solidFill>
                <a:effectLst/>
                <a:latin typeface="+mj-lt"/>
              </a:rPr>
              <a:t> Converts the input color image to grayscale.</a:t>
            </a:r>
          </a:p>
          <a:p>
            <a:pPr marL="0" marR="0" lvl="0" indent="0" algn="just" defTabSz="914400" rtl="0" eaLnBrk="0" fontAlgn="base" latinLnBrk="0" hangingPunct="0">
              <a:lnSpc>
                <a:spcPct val="150000"/>
              </a:lnSpc>
              <a:spcBef>
                <a:spcPct val="0"/>
              </a:spcBef>
              <a:spcAft>
                <a:spcPct val="0"/>
              </a:spcAft>
              <a:buClrTx/>
              <a:buSzTx/>
              <a:buFontTx/>
              <a:buAutoNum type="arabicPeriod" startAt="3"/>
              <a:tabLst/>
            </a:pPr>
            <a:r>
              <a:rPr kumimoji="0" lang="en-US" altLang="en-US" sz="1500" b="1" i="0" u="none" strike="noStrike" cap="none" normalizeH="0" baseline="0" dirty="0">
                <a:ln>
                  <a:noFill/>
                </a:ln>
                <a:solidFill>
                  <a:schemeClr val="tx1"/>
                </a:solidFill>
                <a:effectLst/>
                <a:latin typeface="+mj-lt"/>
              </a:rPr>
              <a:t>Iterative Pixel Processing Module:</a:t>
            </a:r>
            <a:endParaRPr kumimoji="0" lang="en-US" altLang="en-US" sz="1500" b="0" i="0" u="none" strike="noStrike" cap="none" normalizeH="0" baseline="0" dirty="0">
              <a:ln>
                <a:noFill/>
              </a:ln>
              <a:solidFill>
                <a:schemeClr val="tx1"/>
              </a:solidFill>
              <a:effectLst/>
              <a:latin typeface="+mj-lt"/>
            </a:endParaRPr>
          </a:p>
          <a:p>
            <a:pPr marL="457200" marR="0" lvl="1" indent="0" algn="just" defTabSz="914400" rtl="0" eaLnBrk="0" fontAlgn="base" latinLnBrk="0" hangingPunct="0">
              <a:lnSpc>
                <a:spcPct val="15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mj-lt"/>
              </a:rPr>
              <a:t>Responsibility:</a:t>
            </a:r>
            <a:r>
              <a:rPr kumimoji="0" lang="en-US" altLang="en-US" sz="1500" b="0" i="0" u="none" strike="noStrike" cap="none" normalizeH="0" baseline="0" dirty="0">
                <a:ln>
                  <a:noFill/>
                </a:ln>
                <a:solidFill>
                  <a:schemeClr val="tx1"/>
                </a:solidFill>
                <a:effectLst/>
                <a:latin typeface="+mj-lt"/>
              </a:rPr>
              <a:t> Iterates over image pixels and performs adaptive Gaussian denoising.</a:t>
            </a:r>
          </a:p>
          <a:p>
            <a:pPr marL="0" marR="0" lvl="0" indent="0" algn="just" defTabSz="914400" rtl="0" eaLnBrk="0" fontAlgn="base" latinLnBrk="0" hangingPunct="0">
              <a:lnSpc>
                <a:spcPct val="150000"/>
              </a:lnSpc>
              <a:spcBef>
                <a:spcPct val="0"/>
              </a:spcBef>
              <a:spcAft>
                <a:spcPct val="0"/>
              </a:spcAft>
              <a:buClrTx/>
              <a:buSzTx/>
              <a:buFontTx/>
              <a:buAutoNum type="arabicPeriod" startAt="4"/>
              <a:tabLst/>
            </a:pPr>
            <a:r>
              <a:rPr kumimoji="0" lang="en-US" altLang="en-US" sz="1500" b="1" i="0" u="none" strike="noStrike" cap="none" normalizeH="0" baseline="0" dirty="0">
                <a:ln>
                  <a:noFill/>
                </a:ln>
                <a:solidFill>
                  <a:schemeClr val="tx1"/>
                </a:solidFill>
                <a:effectLst/>
                <a:latin typeface="+mj-lt"/>
              </a:rPr>
              <a:t>Output Module (Display and Save):</a:t>
            </a:r>
            <a:endParaRPr kumimoji="0" lang="en-US" altLang="en-US" sz="1500" b="0" i="0" u="none" strike="noStrike" cap="none" normalizeH="0" baseline="0" dirty="0">
              <a:ln>
                <a:noFill/>
              </a:ln>
              <a:solidFill>
                <a:schemeClr val="tx1"/>
              </a:solidFill>
              <a:effectLst/>
              <a:latin typeface="+mj-lt"/>
            </a:endParaRPr>
          </a:p>
          <a:p>
            <a:pPr marL="457200" marR="0" lvl="1" indent="0" algn="just" defTabSz="914400" rtl="0" eaLnBrk="0" fontAlgn="base" latinLnBrk="0" hangingPunct="0">
              <a:lnSpc>
                <a:spcPct val="15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mj-lt"/>
              </a:rPr>
              <a:t>Responsibility:</a:t>
            </a:r>
            <a:r>
              <a:rPr kumimoji="0" lang="en-US" altLang="en-US" sz="1500" b="0" i="0" u="none" strike="noStrike" cap="none" normalizeH="0" baseline="0" dirty="0">
                <a:ln>
                  <a:noFill/>
                </a:ln>
                <a:solidFill>
                  <a:schemeClr val="tx1"/>
                </a:solidFill>
                <a:effectLst/>
                <a:latin typeface="+mj-lt"/>
              </a:rPr>
              <a:t> Displays the original and denoised images and saves the denoised image to a file.</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516473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256E-774A-FF40-89F2-7066EABE2F74}"/>
              </a:ext>
            </a:extLst>
          </p:cNvPr>
          <p:cNvSpPr>
            <a:spLocks noGrp="1"/>
          </p:cNvSpPr>
          <p:nvPr>
            <p:ph type="title"/>
          </p:nvPr>
        </p:nvSpPr>
        <p:spPr>
          <a:xfrm>
            <a:off x="1045855" y="-263829"/>
            <a:ext cx="10364451" cy="1596177"/>
          </a:xfrm>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6C04E336-48E6-40EB-0ED7-D06E135D98EC}"/>
              </a:ext>
            </a:extLst>
          </p:cNvPr>
          <p:cNvSpPr>
            <a:spLocks noGrp="1"/>
          </p:cNvSpPr>
          <p:nvPr>
            <p:ph idx="1"/>
          </p:nvPr>
        </p:nvSpPr>
        <p:spPr>
          <a:xfrm>
            <a:off x="375294" y="883733"/>
            <a:ext cx="10364452" cy="5445947"/>
          </a:xfrm>
        </p:spPr>
        <p:txBody>
          <a:bodyPr/>
          <a:lstStyle/>
          <a:p>
            <a:r>
              <a:rPr lang="en-US" cap="none" dirty="0"/>
              <a:t>Impulsive noise</a:t>
            </a:r>
            <a:endParaRPr lang="en-IN" cap="none" dirty="0"/>
          </a:p>
        </p:txBody>
      </p:sp>
      <p:pic>
        <p:nvPicPr>
          <p:cNvPr id="5" name="Picture 4" descr="A screenshot of a satellite image&#10;&#10;Description automatically generated">
            <a:extLst>
              <a:ext uri="{FF2B5EF4-FFF2-40B4-BE49-F238E27FC236}">
                <a16:creationId xmlns:a16="http://schemas.microsoft.com/office/drawing/2014/main" id="{3FAD0924-EEDE-3338-9DC6-1C91AC8DF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59" y="1381532"/>
            <a:ext cx="7630162" cy="4230647"/>
          </a:xfrm>
          <a:prstGeom prst="rect">
            <a:avLst/>
          </a:prstGeom>
        </p:spPr>
      </p:pic>
      <p:pic>
        <p:nvPicPr>
          <p:cNvPr id="7" name="Picture 6" descr="A black background with white numbers&#10;&#10;Description automatically generated">
            <a:extLst>
              <a:ext uri="{FF2B5EF4-FFF2-40B4-BE49-F238E27FC236}">
                <a16:creationId xmlns:a16="http://schemas.microsoft.com/office/drawing/2014/main" id="{566EFA9A-1A8A-83D8-FCE5-8C1C5CFA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99" y="5726177"/>
            <a:ext cx="5619103" cy="981680"/>
          </a:xfrm>
          <a:prstGeom prst="rect">
            <a:avLst/>
          </a:prstGeom>
        </p:spPr>
      </p:pic>
    </p:spTree>
    <p:extLst>
      <p:ext uri="{BB962C8B-B14F-4D97-AF65-F5344CB8AC3E}">
        <p14:creationId xmlns:p14="http://schemas.microsoft.com/office/powerpoint/2010/main" val="4068815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256E-774A-FF40-89F2-7066EABE2F74}"/>
              </a:ext>
            </a:extLst>
          </p:cNvPr>
          <p:cNvSpPr>
            <a:spLocks noGrp="1"/>
          </p:cNvSpPr>
          <p:nvPr>
            <p:ph type="title"/>
          </p:nvPr>
        </p:nvSpPr>
        <p:spPr>
          <a:xfrm>
            <a:off x="1045855" y="-263829"/>
            <a:ext cx="10364451" cy="1596177"/>
          </a:xfrm>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6C04E336-48E6-40EB-0ED7-D06E135D98EC}"/>
              </a:ext>
            </a:extLst>
          </p:cNvPr>
          <p:cNvSpPr>
            <a:spLocks noGrp="1"/>
          </p:cNvSpPr>
          <p:nvPr>
            <p:ph idx="1"/>
          </p:nvPr>
        </p:nvSpPr>
        <p:spPr>
          <a:xfrm>
            <a:off x="375294" y="883733"/>
            <a:ext cx="10364452" cy="5445947"/>
          </a:xfrm>
        </p:spPr>
        <p:txBody>
          <a:bodyPr/>
          <a:lstStyle/>
          <a:p>
            <a:r>
              <a:rPr lang="en-US" cap="none" dirty="0"/>
              <a:t>Impulsive noise</a:t>
            </a:r>
            <a:endParaRPr lang="en-IN" cap="none" dirty="0"/>
          </a:p>
        </p:txBody>
      </p:sp>
      <p:pic>
        <p:nvPicPr>
          <p:cNvPr id="4" name="Picture 3" descr="A screenshot of a computer screen&#10;&#10;Description automatically generated">
            <a:extLst>
              <a:ext uri="{FF2B5EF4-FFF2-40B4-BE49-F238E27FC236}">
                <a16:creationId xmlns:a16="http://schemas.microsoft.com/office/drawing/2014/main" id="{65E8C9CE-A13E-4C1C-9AEF-B202A5A47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1653891"/>
            <a:ext cx="7211418" cy="3905629"/>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8959568D-1F60-8338-3E77-E39D957F1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08" y="5728947"/>
            <a:ext cx="6312435" cy="922276"/>
          </a:xfrm>
          <a:prstGeom prst="rect">
            <a:avLst/>
          </a:prstGeom>
        </p:spPr>
      </p:pic>
    </p:spTree>
    <p:extLst>
      <p:ext uri="{BB962C8B-B14F-4D97-AF65-F5344CB8AC3E}">
        <p14:creationId xmlns:p14="http://schemas.microsoft.com/office/powerpoint/2010/main" val="3008047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256E-774A-FF40-89F2-7066EABE2F74}"/>
              </a:ext>
            </a:extLst>
          </p:cNvPr>
          <p:cNvSpPr>
            <a:spLocks noGrp="1"/>
          </p:cNvSpPr>
          <p:nvPr>
            <p:ph type="title"/>
          </p:nvPr>
        </p:nvSpPr>
        <p:spPr>
          <a:xfrm>
            <a:off x="1045855" y="-263829"/>
            <a:ext cx="10364451" cy="1596177"/>
          </a:xfrm>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6C04E336-48E6-40EB-0ED7-D06E135D98EC}"/>
              </a:ext>
            </a:extLst>
          </p:cNvPr>
          <p:cNvSpPr>
            <a:spLocks noGrp="1"/>
          </p:cNvSpPr>
          <p:nvPr>
            <p:ph idx="1"/>
          </p:nvPr>
        </p:nvSpPr>
        <p:spPr>
          <a:xfrm>
            <a:off x="375294" y="883733"/>
            <a:ext cx="10364452" cy="5445947"/>
          </a:xfrm>
        </p:spPr>
        <p:txBody>
          <a:bodyPr/>
          <a:lstStyle/>
          <a:p>
            <a:r>
              <a:rPr lang="en-US" cap="none" dirty="0"/>
              <a:t>Impulsive noise</a:t>
            </a:r>
            <a:endParaRPr lang="en-IN" cap="none" dirty="0"/>
          </a:p>
        </p:txBody>
      </p:sp>
      <p:pic>
        <p:nvPicPr>
          <p:cNvPr id="4" name="Picture 3" descr="A screenshot of a computer screen&#10;&#10;Description automatically generated">
            <a:extLst>
              <a:ext uri="{FF2B5EF4-FFF2-40B4-BE49-F238E27FC236}">
                <a16:creationId xmlns:a16="http://schemas.microsoft.com/office/drawing/2014/main" id="{4C8D0FC6-B601-97B7-CFAF-2A51B3D7E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99" y="1496473"/>
            <a:ext cx="6429977" cy="3827367"/>
          </a:xfrm>
          <a:prstGeom prst="rect">
            <a:avLst/>
          </a:prstGeom>
        </p:spPr>
      </p:pic>
      <p:pic>
        <p:nvPicPr>
          <p:cNvPr id="8" name="Picture 7" descr="A screen shot of numbers&#10;&#10;Description automatically generated">
            <a:extLst>
              <a:ext uri="{FF2B5EF4-FFF2-40B4-BE49-F238E27FC236}">
                <a16:creationId xmlns:a16="http://schemas.microsoft.com/office/drawing/2014/main" id="{9B0200F4-4811-AAFC-2D2D-73054CA58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99" y="5579087"/>
            <a:ext cx="6244254" cy="914717"/>
          </a:xfrm>
          <a:prstGeom prst="rect">
            <a:avLst/>
          </a:prstGeom>
        </p:spPr>
      </p:pic>
    </p:spTree>
    <p:extLst>
      <p:ext uri="{BB962C8B-B14F-4D97-AF65-F5344CB8AC3E}">
        <p14:creationId xmlns:p14="http://schemas.microsoft.com/office/powerpoint/2010/main" val="878383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256E-774A-FF40-89F2-7066EABE2F74}"/>
              </a:ext>
            </a:extLst>
          </p:cNvPr>
          <p:cNvSpPr>
            <a:spLocks noGrp="1"/>
          </p:cNvSpPr>
          <p:nvPr>
            <p:ph type="title"/>
          </p:nvPr>
        </p:nvSpPr>
        <p:spPr>
          <a:xfrm>
            <a:off x="1045855" y="-263829"/>
            <a:ext cx="10364451" cy="1596177"/>
          </a:xfrm>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6C04E336-48E6-40EB-0ED7-D06E135D98EC}"/>
              </a:ext>
            </a:extLst>
          </p:cNvPr>
          <p:cNvSpPr>
            <a:spLocks noGrp="1"/>
          </p:cNvSpPr>
          <p:nvPr>
            <p:ph idx="1"/>
          </p:nvPr>
        </p:nvSpPr>
        <p:spPr>
          <a:xfrm>
            <a:off x="375294" y="883733"/>
            <a:ext cx="10364452" cy="5445947"/>
          </a:xfrm>
        </p:spPr>
        <p:txBody>
          <a:bodyPr/>
          <a:lstStyle/>
          <a:p>
            <a:r>
              <a:rPr lang="en-US" cap="none" dirty="0"/>
              <a:t>Gaussian noise</a:t>
            </a:r>
            <a:endParaRPr lang="en-IN" cap="none" dirty="0"/>
          </a:p>
        </p:txBody>
      </p:sp>
      <p:pic>
        <p:nvPicPr>
          <p:cNvPr id="7" name="Picture 6" descr="A screenshot of a computer&#10;&#10;Description automatically generated">
            <a:extLst>
              <a:ext uri="{FF2B5EF4-FFF2-40B4-BE49-F238E27FC236}">
                <a16:creationId xmlns:a16="http://schemas.microsoft.com/office/drawing/2014/main" id="{EB40FBDC-7C62-0346-D8AD-5A325910E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796" y="1720090"/>
            <a:ext cx="6845319" cy="2953510"/>
          </a:xfrm>
          <a:prstGeom prst="rect">
            <a:avLst/>
          </a:prstGeom>
        </p:spPr>
      </p:pic>
      <p:pic>
        <p:nvPicPr>
          <p:cNvPr id="10" name="Picture 9" descr="A blurry image of a flag&#10;&#10;Description automatically generated">
            <a:extLst>
              <a:ext uri="{FF2B5EF4-FFF2-40B4-BE49-F238E27FC236}">
                <a16:creationId xmlns:a16="http://schemas.microsoft.com/office/drawing/2014/main" id="{6DDC75A1-F6AE-1442-2CDA-F3D88E0C8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115" y="2094271"/>
            <a:ext cx="2240128" cy="2579329"/>
          </a:xfrm>
          <a:prstGeom prst="rect">
            <a:avLst/>
          </a:prstGeom>
        </p:spPr>
      </p:pic>
      <p:pic>
        <p:nvPicPr>
          <p:cNvPr id="12" name="Picture 11" descr="A black background with white numbers&#10;&#10;Description automatically generated">
            <a:extLst>
              <a:ext uri="{FF2B5EF4-FFF2-40B4-BE49-F238E27FC236}">
                <a16:creationId xmlns:a16="http://schemas.microsoft.com/office/drawing/2014/main" id="{EC06EDDC-01D3-474E-BF45-BB89910B3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96" y="4954249"/>
            <a:ext cx="8350030" cy="861847"/>
          </a:xfrm>
          <a:prstGeom prst="rect">
            <a:avLst/>
          </a:prstGeom>
        </p:spPr>
      </p:pic>
    </p:spTree>
    <p:extLst>
      <p:ext uri="{BB962C8B-B14F-4D97-AF65-F5344CB8AC3E}">
        <p14:creationId xmlns:p14="http://schemas.microsoft.com/office/powerpoint/2010/main" val="1755189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256E-774A-FF40-89F2-7066EABE2F74}"/>
              </a:ext>
            </a:extLst>
          </p:cNvPr>
          <p:cNvSpPr>
            <a:spLocks noGrp="1"/>
          </p:cNvSpPr>
          <p:nvPr>
            <p:ph type="title"/>
          </p:nvPr>
        </p:nvSpPr>
        <p:spPr>
          <a:xfrm>
            <a:off x="1045855" y="-263829"/>
            <a:ext cx="10364451" cy="1596177"/>
          </a:xfrm>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6C04E336-48E6-40EB-0ED7-D06E135D98EC}"/>
              </a:ext>
            </a:extLst>
          </p:cNvPr>
          <p:cNvSpPr>
            <a:spLocks noGrp="1"/>
          </p:cNvSpPr>
          <p:nvPr>
            <p:ph idx="1"/>
          </p:nvPr>
        </p:nvSpPr>
        <p:spPr>
          <a:xfrm>
            <a:off x="375294" y="883733"/>
            <a:ext cx="10364452" cy="5445947"/>
          </a:xfrm>
        </p:spPr>
        <p:txBody>
          <a:bodyPr/>
          <a:lstStyle/>
          <a:p>
            <a:r>
              <a:rPr lang="en-US" cap="none" dirty="0"/>
              <a:t>Gaussian noise</a:t>
            </a:r>
            <a:endParaRPr lang="en-IN" cap="none" dirty="0"/>
          </a:p>
        </p:txBody>
      </p:sp>
      <p:pic>
        <p:nvPicPr>
          <p:cNvPr id="10" name="Picture 9" descr="A screenshot of a computer screen&#10;&#10;Description automatically generated">
            <a:extLst>
              <a:ext uri="{FF2B5EF4-FFF2-40B4-BE49-F238E27FC236}">
                <a16:creationId xmlns:a16="http://schemas.microsoft.com/office/drawing/2014/main" id="{E1370876-8818-AB0F-9801-69766D7D0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94" y="1833579"/>
            <a:ext cx="7949761" cy="2890822"/>
          </a:xfrm>
          <a:prstGeom prst="rect">
            <a:avLst/>
          </a:prstGeom>
        </p:spPr>
      </p:pic>
      <p:pic>
        <p:nvPicPr>
          <p:cNvPr id="14" name="Picture 13" descr="A black background with white numbers&#10;&#10;Description automatically generated">
            <a:extLst>
              <a:ext uri="{FF2B5EF4-FFF2-40B4-BE49-F238E27FC236}">
                <a16:creationId xmlns:a16="http://schemas.microsoft.com/office/drawing/2014/main" id="{3E6992E9-FA58-E416-C826-093D08DA6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44" y="5289409"/>
            <a:ext cx="8797269" cy="882574"/>
          </a:xfrm>
          <a:prstGeom prst="rect">
            <a:avLst/>
          </a:prstGeom>
        </p:spPr>
      </p:pic>
    </p:spTree>
    <p:extLst>
      <p:ext uri="{BB962C8B-B14F-4D97-AF65-F5344CB8AC3E}">
        <p14:creationId xmlns:p14="http://schemas.microsoft.com/office/powerpoint/2010/main" val="2719085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256E-774A-FF40-89F2-7066EABE2F74}"/>
              </a:ext>
            </a:extLst>
          </p:cNvPr>
          <p:cNvSpPr>
            <a:spLocks noGrp="1"/>
          </p:cNvSpPr>
          <p:nvPr>
            <p:ph type="title"/>
          </p:nvPr>
        </p:nvSpPr>
        <p:spPr>
          <a:xfrm>
            <a:off x="1045855" y="-263829"/>
            <a:ext cx="10364451" cy="1596177"/>
          </a:xfrm>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6C04E336-48E6-40EB-0ED7-D06E135D98EC}"/>
              </a:ext>
            </a:extLst>
          </p:cNvPr>
          <p:cNvSpPr>
            <a:spLocks noGrp="1"/>
          </p:cNvSpPr>
          <p:nvPr>
            <p:ph idx="1"/>
          </p:nvPr>
        </p:nvSpPr>
        <p:spPr>
          <a:xfrm>
            <a:off x="375294" y="883733"/>
            <a:ext cx="10364452" cy="5445947"/>
          </a:xfrm>
        </p:spPr>
        <p:txBody>
          <a:bodyPr/>
          <a:lstStyle/>
          <a:p>
            <a:r>
              <a:rPr lang="en-US" cap="none" dirty="0"/>
              <a:t>Gaussian noise</a:t>
            </a:r>
            <a:endParaRPr lang="en-IN" cap="none" dirty="0"/>
          </a:p>
        </p:txBody>
      </p:sp>
      <p:pic>
        <p:nvPicPr>
          <p:cNvPr id="7" name="Picture 6" descr="A black background with white numbers&#10;&#10;Description automatically generated">
            <a:extLst>
              <a:ext uri="{FF2B5EF4-FFF2-40B4-BE49-F238E27FC236}">
                <a16:creationId xmlns:a16="http://schemas.microsoft.com/office/drawing/2014/main" id="{53470EC7-6A67-4790-E76A-4B3E741BC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07" y="5483010"/>
            <a:ext cx="7659289" cy="903546"/>
          </a:xfrm>
          <a:prstGeom prst="rect">
            <a:avLst/>
          </a:prstGeom>
        </p:spPr>
      </p:pic>
      <p:pic>
        <p:nvPicPr>
          <p:cNvPr id="10" name="Picture 9" descr="A close-up of a computer screen&#10;&#10;Description automatically generated">
            <a:extLst>
              <a:ext uri="{FF2B5EF4-FFF2-40B4-BE49-F238E27FC236}">
                <a16:creationId xmlns:a16="http://schemas.microsoft.com/office/drawing/2014/main" id="{0AD10F92-8697-9361-7B9E-2A0E178AF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37" y="1795222"/>
            <a:ext cx="7179963" cy="3373782"/>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0B5D71E0-C19D-E260-472C-67353D377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800" y="1750579"/>
            <a:ext cx="3623963" cy="3418425"/>
          </a:xfrm>
          <a:prstGeom prst="rect">
            <a:avLst/>
          </a:prstGeom>
        </p:spPr>
      </p:pic>
    </p:spTree>
    <p:extLst>
      <p:ext uri="{BB962C8B-B14F-4D97-AF65-F5344CB8AC3E}">
        <p14:creationId xmlns:p14="http://schemas.microsoft.com/office/powerpoint/2010/main" val="577526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256E-774A-FF40-89F2-7066EABE2F74}"/>
              </a:ext>
            </a:extLst>
          </p:cNvPr>
          <p:cNvSpPr>
            <a:spLocks noGrp="1"/>
          </p:cNvSpPr>
          <p:nvPr>
            <p:ph type="title"/>
          </p:nvPr>
        </p:nvSpPr>
        <p:spPr>
          <a:xfrm>
            <a:off x="1045855" y="-263829"/>
            <a:ext cx="10364451" cy="1596177"/>
          </a:xfrm>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6C04E336-48E6-40EB-0ED7-D06E135D98EC}"/>
              </a:ext>
            </a:extLst>
          </p:cNvPr>
          <p:cNvSpPr>
            <a:spLocks noGrp="1"/>
          </p:cNvSpPr>
          <p:nvPr>
            <p:ph idx="1"/>
          </p:nvPr>
        </p:nvSpPr>
        <p:spPr>
          <a:xfrm>
            <a:off x="375294" y="883733"/>
            <a:ext cx="10364452" cy="5445947"/>
          </a:xfrm>
        </p:spPr>
        <p:txBody>
          <a:bodyPr/>
          <a:lstStyle/>
          <a:p>
            <a:r>
              <a:rPr lang="en-US" cap="none" dirty="0"/>
              <a:t>Gaussian noise</a:t>
            </a:r>
            <a:endParaRPr lang="en-IN" cap="none" dirty="0"/>
          </a:p>
        </p:txBody>
      </p:sp>
      <p:pic>
        <p:nvPicPr>
          <p:cNvPr id="7" name="Picture 6" descr="A close-up of a house&#10;&#10;Description automatically generated">
            <a:extLst>
              <a:ext uri="{FF2B5EF4-FFF2-40B4-BE49-F238E27FC236}">
                <a16:creationId xmlns:a16="http://schemas.microsoft.com/office/drawing/2014/main" id="{FD7C42F2-6D39-CB07-6251-B00B55CFD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6464" y="1693226"/>
            <a:ext cx="3132321" cy="3117752"/>
          </a:xfrm>
          <a:prstGeom prst="rect">
            <a:avLst/>
          </a:prstGeom>
        </p:spPr>
      </p:pic>
      <p:pic>
        <p:nvPicPr>
          <p:cNvPr id="9" name="Picture 8" descr="A house with a chimney&#10;&#10;Description automatically generated">
            <a:extLst>
              <a:ext uri="{FF2B5EF4-FFF2-40B4-BE49-F238E27FC236}">
                <a16:creationId xmlns:a16="http://schemas.microsoft.com/office/drawing/2014/main" id="{636E63F1-7EFE-E7BB-CE2A-DEDD77E95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3226"/>
            <a:ext cx="8726464" cy="3117752"/>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096D2B9C-265B-B428-A846-2F758A2ED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49" y="5197682"/>
            <a:ext cx="7913691" cy="985302"/>
          </a:xfrm>
          <a:prstGeom prst="rect">
            <a:avLst/>
          </a:prstGeom>
        </p:spPr>
      </p:pic>
    </p:spTree>
    <p:extLst>
      <p:ext uri="{BB962C8B-B14F-4D97-AF65-F5344CB8AC3E}">
        <p14:creationId xmlns:p14="http://schemas.microsoft.com/office/powerpoint/2010/main" val="3604109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0000000-0008-0000-0000-000004000000}"/>
              </a:ext>
            </a:extLst>
          </p:cNvPr>
          <p:cNvGraphicFramePr>
            <a:graphicFrameLocks noGrp="1"/>
          </p:cNvGraphicFramePr>
          <p:nvPr>
            <p:ph idx="1"/>
            <p:extLst>
              <p:ext uri="{D42A27DB-BD31-4B8C-83A1-F6EECF244321}">
                <p14:modId xmlns:p14="http://schemas.microsoft.com/office/powerpoint/2010/main" val="2111107870"/>
              </p:ext>
            </p:extLst>
          </p:nvPr>
        </p:nvGraphicFramePr>
        <p:xfrm>
          <a:off x="0" y="1402080"/>
          <a:ext cx="12192000" cy="5455919"/>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a:extLst>
              <a:ext uri="{FF2B5EF4-FFF2-40B4-BE49-F238E27FC236}">
                <a16:creationId xmlns:a16="http://schemas.microsoft.com/office/drawing/2014/main" id="{87046C75-BEC5-8FD4-22AE-43123EB8E524}"/>
              </a:ext>
            </a:extLst>
          </p:cNvPr>
          <p:cNvSpPr>
            <a:spLocks noGrp="1"/>
          </p:cNvSpPr>
          <p:nvPr>
            <p:ph type="title"/>
          </p:nvPr>
        </p:nvSpPr>
        <p:spPr>
          <a:xfrm>
            <a:off x="835117" y="87575"/>
            <a:ext cx="10364451" cy="1596177"/>
          </a:xfrm>
        </p:spPr>
        <p:txBody>
          <a:bodyPr/>
          <a:lstStyle/>
          <a:p>
            <a:r>
              <a:rPr lang="en-US" dirty="0"/>
              <a:t>Status of work to be completed(timeline)</a:t>
            </a:r>
            <a:endParaRPr lang="en-IN" dirty="0"/>
          </a:p>
        </p:txBody>
      </p:sp>
    </p:spTree>
    <p:extLst>
      <p:ext uri="{BB962C8B-B14F-4D97-AF65-F5344CB8AC3E}">
        <p14:creationId xmlns:p14="http://schemas.microsoft.com/office/powerpoint/2010/main" val="1578636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F35B0-A2F6-DA5A-5718-9F491297AC25}"/>
              </a:ext>
            </a:extLst>
          </p:cNvPr>
          <p:cNvSpPr>
            <a:spLocks noGrp="1"/>
          </p:cNvSpPr>
          <p:nvPr>
            <p:ph type="title"/>
          </p:nvPr>
        </p:nvSpPr>
        <p:spPr>
          <a:xfrm>
            <a:off x="838200" y="701027"/>
            <a:ext cx="10515600" cy="1325563"/>
          </a:xfrm>
        </p:spPr>
        <p:txBody>
          <a:bodyPr>
            <a:normAutofit/>
          </a:bodyPr>
          <a:lstStyle/>
          <a:p>
            <a:r>
              <a:rPr lang="en-US" dirty="0"/>
              <a:t>Problem Statement</a:t>
            </a:r>
            <a:br>
              <a:rPr lang="en-US" dirty="0"/>
            </a:br>
            <a:endParaRPr lang="en-IN" dirty="0"/>
          </a:p>
        </p:txBody>
      </p:sp>
      <p:sp>
        <p:nvSpPr>
          <p:cNvPr id="3" name="Content Placeholder 2">
            <a:extLst>
              <a:ext uri="{FF2B5EF4-FFF2-40B4-BE49-F238E27FC236}">
                <a16:creationId xmlns:a16="http://schemas.microsoft.com/office/drawing/2014/main" id="{6986CB84-AA6C-98B7-8F0A-A3FF31797E2C}"/>
              </a:ext>
            </a:extLst>
          </p:cNvPr>
          <p:cNvSpPr>
            <a:spLocks noGrp="1"/>
          </p:cNvSpPr>
          <p:nvPr>
            <p:ph idx="1"/>
          </p:nvPr>
        </p:nvSpPr>
        <p:spPr>
          <a:xfrm>
            <a:off x="838200" y="2600066"/>
            <a:ext cx="10515600" cy="4351338"/>
          </a:xfrm>
        </p:spPr>
        <p:txBody>
          <a:bodyPr>
            <a:normAutofit/>
          </a:bodyPr>
          <a:lstStyle/>
          <a:p>
            <a:pPr lvl="1"/>
            <a:r>
              <a:rPr lang="en-US" sz="2200" cap="none" dirty="0"/>
              <a:t>To enhance the quality of the satellite image which is affected by</a:t>
            </a:r>
          </a:p>
          <a:p>
            <a:pPr marL="1371600" lvl="2" indent="-457200">
              <a:buAutoNum type="arabicParenBoth"/>
            </a:pPr>
            <a:r>
              <a:rPr lang="en-US" sz="2000" cap="none" dirty="0"/>
              <a:t>Gaussian noise</a:t>
            </a:r>
          </a:p>
          <a:p>
            <a:pPr marL="1371600" lvl="2" indent="-457200">
              <a:buAutoNum type="arabicParenBoth"/>
            </a:pPr>
            <a:r>
              <a:rPr lang="en-US" sz="2000" cap="none" dirty="0"/>
              <a:t>Impulse noise</a:t>
            </a:r>
          </a:p>
          <a:p>
            <a:pPr lvl="1"/>
            <a:r>
              <a:rPr lang="en-US" sz="2200" cap="none" dirty="0"/>
              <a:t>To assess the performance of the proposed image enhancement algorithms</a:t>
            </a:r>
            <a:endParaRPr lang="en-US" sz="2000" cap="none" dirty="0"/>
          </a:p>
          <a:p>
            <a:pPr marL="1371600" lvl="2" indent="-457200">
              <a:buAutoNum type="arabicParenBoth"/>
            </a:pPr>
            <a:endParaRPr lang="en-US" sz="2000" cap="none" dirty="0"/>
          </a:p>
        </p:txBody>
      </p:sp>
    </p:spTree>
    <p:extLst>
      <p:ext uri="{BB962C8B-B14F-4D97-AF65-F5344CB8AC3E}">
        <p14:creationId xmlns:p14="http://schemas.microsoft.com/office/powerpoint/2010/main" val="2899586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BDA24-BA20-BD6F-52B7-A246F4404EDE}"/>
              </a:ext>
            </a:extLst>
          </p:cNvPr>
          <p:cNvSpPr>
            <a:spLocks noGrp="1"/>
          </p:cNvSpPr>
          <p:nvPr>
            <p:ph type="title"/>
          </p:nvPr>
        </p:nvSpPr>
        <p:spPr>
          <a:xfrm>
            <a:off x="661848" y="0"/>
            <a:ext cx="10364451" cy="1596177"/>
          </a:xfrm>
        </p:spPr>
        <p:txBody>
          <a:bodyPr/>
          <a:lstStyle/>
          <a:p>
            <a:r>
              <a:rPr lang="en-US" dirty="0"/>
              <a:t>Guide’s Approval Mail Screenshot</a:t>
            </a:r>
            <a:endParaRPr lang="en-IN" dirty="0"/>
          </a:p>
        </p:txBody>
      </p:sp>
      <p:pic>
        <p:nvPicPr>
          <p:cNvPr id="9" name="Content Placeholder 8" descr="A screenshot of a computer&#10;&#10;Description automatically generated">
            <a:extLst>
              <a:ext uri="{FF2B5EF4-FFF2-40B4-BE49-F238E27FC236}">
                <a16:creationId xmlns:a16="http://schemas.microsoft.com/office/drawing/2014/main" id="{2F036FC8-C633-727D-D6E6-8963150F9B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87" y="1053320"/>
            <a:ext cx="10041826" cy="5596861"/>
          </a:xfrm>
        </p:spPr>
      </p:pic>
    </p:spTree>
    <p:extLst>
      <p:ext uri="{BB962C8B-B14F-4D97-AF65-F5344CB8AC3E}">
        <p14:creationId xmlns:p14="http://schemas.microsoft.com/office/powerpoint/2010/main" val="837484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98F3-62CB-9945-836C-CFCC29CD9692}"/>
              </a:ext>
            </a:extLst>
          </p:cNvPr>
          <p:cNvSpPr>
            <a:spLocks noGrp="1"/>
          </p:cNvSpPr>
          <p:nvPr>
            <p:ph type="title"/>
          </p:nvPr>
        </p:nvSpPr>
        <p:spPr>
          <a:xfrm>
            <a:off x="694353" y="-401216"/>
            <a:ext cx="10515600" cy="1325563"/>
          </a:xfrm>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735C5B2C-4E8D-C601-8688-9AD61155AD8C}"/>
              </a:ext>
            </a:extLst>
          </p:cNvPr>
          <p:cNvSpPr>
            <a:spLocks noGrp="1"/>
          </p:cNvSpPr>
          <p:nvPr>
            <p:ph idx="1"/>
          </p:nvPr>
        </p:nvSpPr>
        <p:spPr>
          <a:xfrm>
            <a:off x="478193" y="447871"/>
            <a:ext cx="11019454" cy="6690048"/>
          </a:xfrm>
        </p:spPr>
        <p:txBody>
          <a:bodyPr>
            <a:normAutofit/>
          </a:bodyPr>
          <a:lstStyle/>
          <a:p>
            <a:r>
              <a:rPr lang="en-IN" sz="1400" cap="none" dirty="0">
                <a:latin typeface="Times New Roman" panose="02020603050405020304" pitchFamily="18" charset="0"/>
                <a:cs typeface="Times New Roman" panose="02020603050405020304" pitchFamily="18" charset="0"/>
              </a:rPr>
              <a:t>[1] S. Rajkumar, G. Malathi, "An efficient image denoising approach for the recovery of impulse noise," bulletin of electrical engineering and informatics, vol. 6, no. 3, </a:t>
            </a:r>
            <a:r>
              <a:rPr lang="en-IN" sz="1400" cap="none" dirty="0" err="1">
                <a:latin typeface="Times New Roman" panose="02020603050405020304" pitchFamily="18" charset="0"/>
                <a:cs typeface="Times New Roman" panose="02020603050405020304" pitchFamily="18" charset="0"/>
              </a:rPr>
              <a:t>september</a:t>
            </a:r>
            <a:r>
              <a:rPr lang="en-IN" sz="1400" cap="none" dirty="0">
                <a:latin typeface="Times New Roman" panose="02020603050405020304" pitchFamily="18" charset="0"/>
                <a:cs typeface="Times New Roman" panose="02020603050405020304" pitchFamily="18" charset="0"/>
              </a:rPr>
              <a:t> 2017, pp. 281-286, ISSN: 2302-9285.</a:t>
            </a:r>
          </a:p>
          <a:p>
            <a:r>
              <a:rPr lang="en-IN" sz="1400" cap="none" dirty="0">
                <a:latin typeface="Times New Roman" panose="02020603050405020304" pitchFamily="18" charset="0"/>
                <a:cs typeface="Times New Roman" panose="02020603050405020304" pitchFamily="18" charset="0"/>
              </a:rPr>
              <a:t>[2] C. </a:t>
            </a:r>
            <a:r>
              <a:rPr lang="en-IN" sz="1400" cap="none" dirty="0" err="1">
                <a:latin typeface="Times New Roman" panose="02020603050405020304" pitchFamily="18" charset="0"/>
                <a:cs typeface="Times New Roman" panose="02020603050405020304" pitchFamily="18" charset="0"/>
              </a:rPr>
              <a:t>Thomasi</a:t>
            </a:r>
            <a:r>
              <a:rPr lang="en-IN" sz="1400" cap="none" dirty="0">
                <a:latin typeface="Times New Roman" panose="02020603050405020304" pitchFamily="18" charset="0"/>
                <a:cs typeface="Times New Roman" panose="02020603050405020304" pitchFamily="18" charset="0"/>
              </a:rPr>
              <a:t>, R. </a:t>
            </a:r>
            <a:r>
              <a:rPr lang="en-IN" sz="1400" cap="none" dirty="0" err="1">
                <a:latin typeface="Times New Roman" panose="02020603050405020304" pitchFamily="18" charset="0"/>
                <a:cs typeface="Times New Roman" panose="02020603050405020304" pitchFamily="18" charset="0"/>
              </a:rPr>
              <a:t>Manduchi</a:t>
            </a:r>
            <a:r>
              <a:rPr lang="en-IN" sz="1400" cap="none" dirty="0">
                <a:latin typeface="Times New Roman" panose="02020603050405020304" pitchFamily="18" charset="0"/>
                <a:cs typeface="Times New Roman" panose="02020603050405020304" pitchFamily="18" charset="0"/>
              </a:rPr>
              <a:t>, “</a:t>
            </a:r>
            <a:r>
              <a:rPr lang="en-US" sz="1400" cap="none" dirty="0">
                <a:latin typeface="Times New Roman" panose="02020603050405020304" pitchFamily="18" charset="0"/>
                <a:cs typeface="Times New Roman" panose="02020603050405020304" pitchFamily="18" charset="0"/>
              </a:rPr>
              <a:t>Optimization of bilateral filter parameters using a whale optimization algorithm</a:t>
            </a:r>
            <a:r>
              <a:rPr lang="en-IN" sz="1400" cap="none" dirty="0">
                <a:latin typeface="Times New Roman" panose="02020603050405020304" pitchFamily="18" charset="0"/>
                <a:cs typeface="Times New Roman" panose="02020603050405020304" pitchFamily="18" charset="0"/>
              </a:rPr>
              <a:t>," </a:t>
            </a:r>
            <a:r>
              <a:rPr lang="en-US" sz="1400" cap="none" dirty="0">
                <a:latin typeface="Times New Roman" panose="02020603050405020304" pitchFamily="18" charset="0"/>
                <a:cs typeface="Times New Roman" panose="02020603050405020304" pitchFamily="18" charset="0"/>
              </a:rPr>
              <a:t>research in mathematics 2022, vol. 9, no. 1, 2140863 </a:t>
            </a:r>
          </a:p>
          <a:p>
            <a:r>
              <a:rPr lang="en-IN" sz="1400" cap="none" dirty="0">
                <a:latin typeface="Times New Roman" panose="02020603050405020304" pitchFamily="18" charset="0"/>
                <a:cs typeface="Times New Roman" panose="02020603050405020304" pitchFamily="18" charset="0"/>
              </a:rPr>
              <a:t>[3] </a:t>
            </a:r>
            <a:r>
              <a:rPr lang="en-IN" sz="1400" cap="none" dirty="0" err="1">
                <a:latin typeface="Times New Roman" panose="02020603050405020304" pitchFamily="18" charset="0"/>
                <a:cs typeface="Times New Roman" panose="02020603050405020304" pitchFamily="18" charset="0"/>
              </a:rPr>
              <a:t>Qiaoyi</a:t>
            </a:r>
            <a:r>
              <a:rPr lang="en-IN" sz="1400" cap="none" dirty="0">
                <a:latin typeface="Times New Roman" panose="02020603050405020304" pitchFamily="18" charset="0"/>
                <a:cs typeface="Times New Roman" panose="02020603050405020304" pitchFamily="18" charset="0"/>
              </a:rPr>
              <a:t> liang, </a:t>
            </a:r>
            <a:r>
              <a:rPr lang="en-IN" sz="1400" cap="none" dirty="0" err="1">
                <a:latin typeface="Times New Roman" panose="02020603050405020304" pitchFamily="18" charset="0"/>
                <a:cs typeface="Times New Roman" panose="02020603050405020304" pitchFamily="18" charset="0"/>
              </a:rPr>
              <a:t>Runwen</a:t>
            </a:r>
            <a:r>
              <a:rPr lang="en-IN" sz="1400" cap="none" dirty="0">
                <a:latin typeface="Times New Roman" panose="02020603050405020304" pitchFamily="18" charset="0"/>
                <a:cs typeface="Times New Roman" panose="02020603050405020304" pitchFamily="18" charset="0"/>
              </a:rPr>
              <a:t> Hu And </a:t>
            </a:r>
            <a:r>
              <a:rPr lang="en-IN" sz="1400" cap="none" dirty="0" err="1">
                <a:latin typeface="Times New Roman" panose="02020603050405020304" pitchFamily="18" charset="0"/>
                <a:cs typeface="Times New Roman" panose="02020603050405020304" pitchFamily="18" charset="0"/>
              </a:rPr>
              <a:t>Shijun</a:t>
            </a:r>
            <a:r>
              <a:rPr lang="en-IN" sz="1400" cap="none" dirty="0">
                <a:latin typeface="Times New Roman" panose="02020603050405020304" pitchFamily="18" charset="0"/>
                <a:cs typeface="Times New Roman" panose="02020603050405020304" pitchFamily="18" charset="0"/>
              </a:rPr>
              <a:t> Xiang "</a:t>
            </a:r>
            <a:r>
              <a:rPr lang="en-US" sz="1400" cap="none" dirty="0">
                <a:latin typeface="Times New Roman" panose="02020603050405020304" pitchFamily="18" charset="0"/>
                <a:cs typeface="Times New Roman" panose="02020603050405020304" pitchFamily="18" charset="0"/>
              </a:rPr>
              <a:t> Invertible color-to-grayscale conversion by using clustering and reversible watermarking </a:t>
            </a:r>
            <a:r>
              <a:rPr lang="en-IN" sz="1400" cap="none" dirty="0">
                <a:latin typeface="Times New Roman" panose="02020603050405020304" pitchFamily="18" charset="0"/>
                <a:cs typeface="Times New Roman" panose="02020603050405020304" pitchFamily="18" charset="0"/>
              </a:rPr>
              <a:t>" </a:t>
            </a:r>
            <a:r>
              <a:rPr lang="en-US" sz="1400" cap="none" dirty="0">
                <a:latin typeface="Times New Roman" panose="02020603050405020304" pitchFamily="18" charset="0"/>
                <a:cs typeface="Times New Roman" panose="02020603050405020304" pitchFamily="18" charset="0"/>
              </a:rPr>
              <a:t>(2021, </a:t>
            </a:r>
            <a:r>
              <a:rPr lang="en-US" sz="1400" cap="none" dirty="0" err="1">
                <a:latin typeface="Times New Roman" panose="02020603050405020304" pitchFamily="18" charset="0"/>
                <a:cs typeface="Times New Roman" panose="02020603050405020304" pitchFamily="18" charset="0"/>
              </a:rPr>
              <a:t>july</a:t>
            </a:r>
            <a:r>
              <a:rPr lang="en-US" sz="1400" cap="none" dirty="0">
                <a:latin typeface="Times New Roman" panose="02020603050405020304" pitchFamily="18" charset="0"/>
                <a:cs typeface="Times New Roman" panose="02020603050405020304" pitchFamily="18" charset="0"/>
              </a:rPr>
              <a:t> 5). IEEE conference publication | IEEE </a:t>
            </a:r>
            <a:r>
              <a:rPr lang="en-US" sz="1400" cap="none" dirty="0" err="1">
                <a:latin typeface="Times New Roman" panose="02020603050405020304" pitchFamily="18" charset="0"/>
                <a:cs typeface="Times New Roman" panose="02020603050405020304" pitchFamily="18" charset="0"/>
              </a:rPr>
              <a:t>xplore</a:t>
            </a:r>
            <a:r>
              <a:rPr lang="en-US" sz="1400" cap="none" dirty="0">
                <a:latin typeface="Times New Roman" panose="02020603050405020304" pitchFamily="18" charset="0"/>
                <a:cs typeface="Times New Roman" panose="02020603050405020304" pitchFamily="18" charset="0"/>
              </a:rPr>
              <a:t>. </a:t>
            </a:r>
            <a:r>
              <a:rPr lang="en-US" sz="1400" cap="none" dirty="0">
                <a:latin typeface="Times New Roman" panose="02020603050405020304" pitchFamily="18" charset="0"/>
                <a:cs typeface="Times New Roman" panose="02020603050405020304" pitchFamily="18" charset="0"/>
                <a:hlinkClick r:id="rId2"/>
              </a:rPr>
              <a:t>Https://ieeexplore.Ieee.Org/document/9428464</a:t>
            </a:r>
            <a:endParaRPr lang="en-US" sz="1400" cap="none" dirty="0">
              <a:latin typeface="Times New Roman" panose="02020603050405020304" pitchFamily="18" charset="0"/>
              <a:cs typeface="Times New Roman" panose="02020603050405020304" pitchFamily="18" charset="0"/>
            </a:endParaRPr>
          </a:p>
          <a:p>
            <a:r>
              <a:rPr lang="en-IN" sz="1400" cap="none" dirty="0">
                <a:latin typeface="Times New Roman" panose="02020603050405020304" pitchFamily="18" charset="0"/>
                <a:cs typeface="Times New Roman" panose="02020603050405020304" pitchFamily="18" charset="0"/>
              </a:rPr>
              <a:t>[4] </a:t>
            </a:r>
            <a:r>
              <a:rPr lang="en-US" sz="1400" cap="none" dirty="0" err="1">
                <a:latin typeface="Times New Roman" panose="02020603050405020304" pitchFamily="18" charset="0"/>
                <a:cs typeface="Times New Roman" panose="02020603050405020304" pitchFamily="18" charset="0"/>
              </a:rPr>
              <a:t>Demudunaidu</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ch</a:t>
            </a:r>
            <a:r>
              <a:rPr lang="en-US" sz="1400" cap="none" dirty="0">
                <a:latin typeface="Times New Roman" panose="02020603050405020304" pitchFamily="18" charset="0"/>
                <a:cs typeface="Times New Roman" panose="02020603050405020304" pitchFamily="18" charset="0"/>
              </a:rPr>
              <a:t> , James Stephen M , </a:t>
            </a:r>
            <a:r>
              <a:rPr lang="en-US" sz="1400" cap="none" dirty="0" err="1">
                <a:latin typeface="Times New Roman" panose="02020603050405020304" pitchFamily="18" charset="0"/>
                <a:cs typeface="Times New Roman" panose="02020603050405020304" pitchFamily="18" charset="0"/>
              </a:rPr>
              <a:t>Pallam</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Setty</a:t>
            </a:r>
            <a:r>
              <a:rPr lang="en-US" sz="1400" cap="none" dirty="0">
                <a:latin typeface="Times New Roman" panose="02020603050405020304" pitchFamily="18" charset="0"/>
                <a:cs typeface="Times New Roman" panose="02020603050405020304" pitchFamily="18" charset="0"/>
              </a:rPr>
              <a:t> S , Praveen Babu </a:t>
            </a:r>
            <a:r>
              <a:rPr lang="en-US" sz="1400" cap="none" dirty="0" err="1">
                <a:latin typeface="Times New Roman" panose="02020603050405020304" pitchFamily="18" charset="0"/>
                <a:cs typeface="Times New Roman" panose="02020603050405020304" pitchFamily="18" charset="0"/>
              </a:rPr>
              <a:t>Choppala</a:t>
            </a:r>
            <a:r>
              <a:rPr lang="en-US" sz="1400" cap="none" dirty="0">
                <a:latin typeface="Times New Roman" panose="02020603050405020304" pitchFamily="18" charset="0"/>
                <a:cs typeface="Times New Roman" panose="02020603050405020304" pitchFamily="18" charset="0"/>
              </a:rPr>
              <a:t> 4 </a:t>
            </a:r>
            <a:r>
              <a:rPr lang="en-IN" sz="1400" cap="none" dirty="0">
                <a:latin typeface="Times New Roman" panose="02020603050405020304" pitchFamily="18" charset="0"/>
                <a:cs typeface="Times New Roman" panose="02020603050405020304" pitchFamily="18" charset="0"/>
              </a:rPr>
              <a:t>"</a:t>
            </a:r>
            <a:r>
              <a:rPr lang="en-US" sz="1400" cap="none" dirty="0">
                <a:latin typeface="Times New Roman" panose="02020603050405020304" pitchFamily="18" charset="0"/>
                <a:cs typeface="Times New Roman" panose="02020603050405020304" pitchFamily="18" charset="0"/>
              </a:rPr>
              <a:t>A survey of impulse noise reduction methods in digital images </a:t>
            </a:r>
            <a:r>
              <a:rPr lang="en-IN" sz="1400" cap="none" dirty="0">
                <a:latin typeface="Times New Roman" panose="02020603050405020304" pitchFamily="18" charset="0"/>
                <a:cs typeface="Times New Roman" panose="02020603050405020304" pitchFamily="18" charset="0"/>
              </a:rPr>
              <a:t>," ISSN- 2394-5125 VOL 7, ISSUE 08, 2020.  </a:t>
            </a:r>
          </a:p>
          <a:p>
            <a:r>
              <a:rPr lang="en-IN" sz="1400" cap="none" dirty="0">
                <a:latin typeface="Times New Roman" panose="02020603050405020304" pitchFamily="18" charset="0"/>
                <a:cs typeface="Times New Roman" panose="02020603050405020304" pitchFamily="18" charset="0"/>
              </a:rPr>
              <a:t>[5] </a:t>
            </a:r>
            <a:r>
              <a:rPr lang="en-IN" sz="1400" cap="none" dirty="0" err="1">
                <a:latin typeface="Times New Roman" panose="02020603050405020304" pitchFamily="18" charset="0"/>
                <a:cs typeface="Times New Roman" panose="02020603050405020304" pitchFamily="18" charset="0"/>
              </a:rPr>
              <a:t>Jianbin</a:t>
            </a:r>
            <a:r>
              <a:rPr lang="en-IN" sz="1400" cap="none" dirty="0">
                <a:latin typeface="Times New Roman" panose="02020603050405020304" pitchFamily="18" charset="0"/>
                <a:cs typeface="Times New Roman" panose="02020603050405020304" pitchFamily="18" charset="0"/>
              </a:rPr>
              <a:t> Xiong,  </a:t>
            </a:r>
            <a:r>
              <a:rPr lang="en-IN" sz="1400" cap="none" dirty="0" err="1">
                <a:latin typeface="Times New Roman" panose="02020603050405020304" pitchFamily="18" charset="0"/>
                <a:cs typeface="Times New Roman" panose="02020603050405020304" pitchFamily="18" charset="0"/>
              </a:rPr>
              <a:t>Dezheng</a:t>
            </a:r>
            <a:r>
              <a:rPr lang="en-IN" sz="1400" cap="none" dirty="0">
                <a:latin typeface="Times New Roman" panose="02020603050405020304" pitchFamily="18" charset="0"/>
                <a:cs typeface="Times New Roman" panose="02020603050405020304" pitchFamily="18" charset="0"/>
              </a:rPr>
              <a:t> Yu , Qi Wang , Lei Shu,  Jian Cen, </a:t>
            </a:r>
            <a:r>
              <a:rPr lang="en-IN" sz="1400" cap="none" dirty="0" err="1">
                <a:latin typeface="Times New Roman" panose="02020603050405020304" pitchFamily="18" charset="0"/>
                <a:cs typeface="Times New Roman" panose="02020603050405020304" pitchFamily="18" charset="0"/>
              </a:rPr>
              <a:t>Qiong</a:t>
            </a:r>
            <a:r>
              <a:rPr lang="en-IN" sz="1400" cap="none" dirty="0">
                <a:latin typeface="Times New Roman" panose="02020603050405020304" pitchFamily="18" charset="0"/>
                <a:cs typeface="Times New Roman" panose="02020603050405020304" pitchFamily="18" charset="0"/>
              </a:rPr>
              <a:t> Liang, </a:t>
            </a:r>
            <a:r>
              <a:rPr lang="en-IN" sz="1400" cap="none" dirty="0" err="1">
                <a:latin typeface="Times New Roman" panose="02020603050405020304" pitchFamily="18" charset="0"/>
                <a:cs typeface="Times New Roman" panose="02020603050405020304" pitchFamily="18" charset="0"/>
              </a:rPr>
              <a:t>Huanyang</a:t>
            </a:r>
            <a:r>
              <a:rPr lang="en-IN" sz="1400" cap="none" dirty="0">
                <a:latin typeface="Times New Roman" panose="02020603050405020304" pitchFamily="18" charset="0"/>
                <a:cs typeface="Times New Roman" panose="02020603050405020304" pitchFamily="18" charset="0"/>
              </a:rPr>
              <a:t> Chen,  and Baocheng Sun  “</a:t>
            </a:r>
            <a:r>
              <a:rPr lang="en-US" sz="1400" cap="none" dirty="0">
                <a:latin typeface="Times New Roman" panose="02020603050405020304" pitchFamily="18" charset="0"/>
                <a:cs typeface="Times New Roman" panose="02020603050405020304" pitchFamily="18" charset="0"/>
              </a:rPr>
              <a:t>Application of histogram equalization for image enhancement in corrosion areas</a:t>
            </a:r>
            <a:r>
              <a:rPr lang="en-IN" sz="1400" cap="none" dirty="0">
                <a:latin typeface="Times New Roman" panose="02020603050405020304" pitchFamily="18" charset="0"/>
                <a:cs typeface="Times New Roman" panose="02020603050405020304" pitchFamily="18" charset="0"/>
              </a:rPr>
              <a:t>" </a:t>
            </a:r>
            <a:r>
              <a:rPr lang="fr-FR" sz="1400" cap="none" dirty="0">
                <a:latin typeface="Times New Roman" panose="02020603050405020304" pitchFamily="18" charset="0"/>
                <a:cs typeface="Times New Roman" panose="02020603050405020304" pitchFamily="18" charset="0"/>
              </a:rPr>
              <a:t>volume 2021, article id 8883571, 13 pages https://doi.Org/10.1155/2021/8883571</a:t>
            </a:r>
            <a:endParaRPr lang="en-IN" sz="1400" cap="none" dirty="0">
              <a:latin typeface="Times New Roman" panose="02020603050405020304" pitchFamily="18" charset="0"/>
              <a:cs typeface="Times New Roman" panose="02020603050405020304" pitchFamily="18" charset="0"/>
            </a:endParaRPr>
          </a:p>
          <a:p>
            <a:r>
              <a:rPr lang="en-IN" sz="1400" cap="none" dirty="0">
                <a:latin typeface="Times New Roman" panose="02020603050405020304" pitchFamily="18" charset="0"/>
                <a:cs typeface="Times New Roman" panose="02020603050405020304" pitchFamily="18" charset="0"/>
              </a:rPr>
              <a:t>[6] </a:t>
            </a:r>
            <a:r>
              <a:rPr lang="en-US" sz="1400" cap="none" dirty="0">
                <a:latin typeface="Times New Roman" panose="02020603050405020304" pitchFamily="18" charset="0"/>
                <a:cs typeface="Times New Roman" panose="02020603050405020304" pitchFamily="18" charset="0"/>
              </a:rPr>
              <a:t>Bhaskar Jyoti Borah, and Chi-</a:t>
            </a:r>
            <a:r>
              <a:rPr lang="en-US" sz="1400" cap="none" dirty="0" err="1">
                <a:latin typeface="Times New Roman" panose="02020603050405020304" pitchFamily="18" charset="0"/>
                <a:cs typeface="Times New Roman" panose="02020603050405020304" pitchFamily="18" charset="0"/>
              </a:rPr>
              <a:t>kuang</a:t>
            </a:r>
            <a:r>
              <a:rPr lang="en-US" sz="1400" cap="none" dirty="0">
                <a:latin typeface="Times New Roman" panose="02020603050405020304" pitchFamily="18" charset="0"/>
                <a:cs typeface="Times New Roman" panose="02020603050405020304" pitchFamily="18" charset="0"/>
              </a:rPr>
              <a:t> Sun “A </a:t>
            </a:r>
            <a:r>
              <a:rPr lang="en-US" sz="1400" cap="none" dirty="0" err="1">
                <a:latin typeface="Times New Roman" panose="02020603050405020304" pitchFamily="18" charset="0"/>
                <a:cs typeface="Times New Roman" panose="02020603050405020304" pitchFamily="18" charset="0"/>
              </a:rPr>
              <a:t>gpu</a:t>
            </a:r>
            <a:r>
              <a:rPr lang="en-US" sz="1400" cap="none" dirty="0">
                <a:latin typeface="Times New Roman" panose="02020603050405020304" pitchFamily="18" charset="0"/>
                <a:cs typeface="Times New Roman" panose="02020603050405020304" pitchFamily="18" charset="0"/>
              </a:rPr>
              <a:t>-accelerated modified unsharp-masking method for high-frequency background- noise suppression” IEEE access, 9, 68746–68757. </a:t>
            </a:r>
            <a:r>
              <a:rPr lang="en-US" sz="1400" cap="none" dirty="0">
                <a:latin typeface="Times New Roman" panose="02020603050405020304" pitchFamily="18" charset="0"/>
                <a:cs typeface="Times New Roman" panose="02020603050405020304" pitchFamily="18" charset="0"/>
                <a:hlinkClick r:id="rId3"/>
              </a:rPr>
              <a:t>Https://doi.Org/10.1109/access.2021.3077287</a:t>
            </a:r>
            <a:endParaRPr lang="en-US" sz="1400" cap="none" dirty="0">
              <a:latin typeface="Times New Roman" panose="02020603050405020304" pitchFamily="18" charset="0"/>
              <a:cs typeface="Times New Roman" panose="02020603050405020304" pitchFamily="18" charset="0"/>
            </a:endParaRPr>
          </a:p>
          <a:p>
            <a:r>
              <a:rPr lang="en-US" sz="1400" cap="none" dirty="0">
                <a:latin typeface="Times New Roman" panose="02020603050405020304" pitchFamily="18" charset="0"/>
                <a:cs typeface="Times New Roman" panose="02020603050405020304" pitchFamily="18" charset="0"/>
              </a:rPr>
              <a:t>[7] </a:t>
            </a:r>
            <a:r>
              <a:rPr lang="en-US" sz="1400" cap="none" dirty="0" err="1">
                <a:latin typeface="Times New Roman" panose="02020603050405020304" pitchFamily="18" charset="0"/>
                <a:cs typeface="Times New Roman" panose="02020603050405020304" pitchFamily="18" charset="0"/>
              </a:rPr>
              <a:t>Snežana</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Puzović</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Ranko</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Petrović</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Miloš</a:t>
            </a:r>
            <a:r>
              <a:rPr lang="en-US" sz="1400" cap="none" dirty="0">
                <a:latin typeface="Times New Roman" panose="02020603050405020304" pitchFamily="18" charset="0"/>
                <a:cs typeface="Times New Roman" panose="02020603050405020304" pitchFamily="18" charset="0"/>
              </a:rPr>
              <a:t> Pavlović, </a:t>
            </a:r>
            <a:r>
              <a:rPr lang="en-US" sz="1400" cap="none" dirty="0" err="1">
                <a:latin typeface="Times New Roman" panose="02020603050405020304" pitchFamily="18" charset="0"/>
                <a:cs typeface="Times New Roman" panose="02020603050405020304" pitchFamily="18" charset="0"/>
              </a:rPr>
              <a:t>Srđan</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Stanković</a:t>
            </a:r>
            <a:r>
              <a:rPr lang="en-US" sz="1400" cap="none" dirty="0">
                <a:latin typeface="Times New Roman" panose="02020603050405020304" pitchFamily="18" charset="0"/>
                <a:cs typeface="Times New Roman" panose="02020603050405020304" pitchFamily="18" charset="0"/>
              </a:rPr>
              <a:t> “Enhancement algorithms for low-light and low- contrast images” 19th international symposium INFOTEH-JAHORINA, 18-20 March 2020</a:t>
            </a:r>
          </a:p>
          <a:p>
            <a:r>
              <a:rPr lang="en-IN" sz="1400" cap="none" dirty="0">
                <a:latin typeface="Times New Roman" panose="02020603050405020304" pitchFamily="18" charset="0"/>
                <a:cs typeface="Times New Roman" panose="02020603050405020304" pitchFamily="18" charset="0"/>
              </a:rPr>
              <a:t>[8] </a:t>
            </a:r>
            <a:r>
              <a:rPr lang="en-IN" sz="1400" cap="none" dirty="0" err="1">
                <a:latin typeface="Times New Roman" panose="02020603050405020304" pitchFamily="18" charset="0"/>
                <a:cs typeface="Times New Roman" panose="02020603050405020304" pitchFamily="18" charset="0"/>
              </a:rPr>
              <a:t>Zhixiang</a:t>
            </a:r>
            <a:r>
              <a:rPr lang="en-IN" sz="1400" cap="none" dirty="0">
                <a:latin typeface="Times New Roman" panose="02020603050405020304" pitchFamily="18" charset="0"/>
                <a:cs typeface="Times New Roman" panose="02020603050405020304" pitchFamily="18" charset="0"/>
              </a:rPr>
              <a:t> Duan1, </a:t>
            </a:r>
            <a:r>
              <a:rPr lang="en-IN" sz="1400" cap="none" dirty="0" err="1">
                <a:latin typeface="Times New Roman" panose="02020603050405020304" pitchFamily="18" charset="0"/>
                <a:cs typeface="Times New Roman" panose="02020603050405020304" pitchFamily="18" charset="0"/>
              </a:rPr>
              <a:t>Guangxin</a:t>
            </a:r>
            <a:r>
              <a:rPr lang="en-IN" sz="1400" cap="none" dirty="0">
                <a:latin typeface="Times New Roman" panose="02020603050405020304" pitchFamily="18" charset="0"/>
                <a:cs typeface="Times New Roman" panose="02020603050405020304" pitchFamily="18" charset="0"/>
              </a:rPr>
              <a:t> Li1, Guoliang Fan "</a:t>
            </a:r>
            <a:r>
              <a:rPr lang="en-US" sz="1400" cap="none" dirty="0">
                <a:latin typeface="Times New Roman" panose="02020603050405020304" pitchFamily="18" charset="0"/>
                <a:cs typeface="Times New Roman" panose="02020603050405020304" pitchFamily="18" charset="0"/>
              </a:rPr>
              <a:t> An effective sharpness assessment method for shallow depth-of-field images ”</a:t>
            </a:r>
            <a:r>
              <a:rPr lang="en-US" sz="1200" cap="none" dirty="0"/>
              <a:t> </a:t>
            </a:r>
            <a:r>
              <a:rPr lang="en-US" sz="1400" cap="none" dirty="0">
                <a:latin typeface="Times New Roman" panose="02020603050405020304" pitchFamily="18" charset="0"/>
                <a:cs typeface="Times New Roman" panose="02020603050405020304" pitchFamily="18" charset="0"/>
              </a:rPr>
              <a:t>(2021, </a:t>
            </a:r>
            <a:r>
              <a:rPr lang="en-US" sz="1400" cap="none" dirty="0" err="1">
                <a:latin typeface="Times New Roman" panose="02020603050405020304" pitchFamily="18" charset="0"/>
                <a:cs typeface="Times New Roman" panose="02020603050405020304" pitchFamily="18" charset="0"/>
              </a:rPr>
              <a:t>september</a:t>
            </a:r>
            <a:r>
              <a:rPr lang="en-US" sz="1400" cap="none" dirty="0">
                <a:latin typeface="Times New Roman" panose="02020603050405020304" pitchFamily="18" charset="0"/>
                <a:cs typeface="Times New Roman" panose="02020603050405020304" pitchFamily="18" charset="0"/>
              </a:rPr>
              <a:t> 19). IEEE conference publication | IEEE </a:t>
            </a:r>
            <a:r>
              <a:rPr lang="en-US" sz="1400" cap="none" dirty="0" err="1">
                <a:latin typeface="Times New Roman" panose="02020603050405020304" pitchFamily="18" charset="0"/>
                <a:cs typeface="Times New Roman" panose="02020603050405020304" pitchFamily="18" charset="0"/>
              </a:rPr>
              <a:t>xplore</a:t>
            </a:r>
            <a:r>
              <a:rPr lang="en-US" sz="1400" cap="none" dirty="0">
                <a:latin typeface="Times New Roman" panose="02020603050405020304" pitchFamily="18" charset="0"/>
                <a:cs typeface="Times New Roman" panose="02020603050405020304" pitchFamily="18" charset="0"/>
              </a:rPr>
              <a:t>. </a:t>
            </a:r>
            <a:r>
              <a:rPr lang="en-US" sz="1400" cap="none" dirty="0">
                <a:latin typeface="Times New Roman" panose="02020603050405020304" pitchFamily="18" charset="0"/>
                <a:cs typeface="Times New Roman" panose="02020603050405020304" pitchFamily="18" charset="0"/>
                <a:hlinkClick r:id="rId4"/>
              </a:rPr>
              <a:t>Https://ieeexplore.Ieee.Org/document/9506498</a:t>
            </a:r>
            <a:endParaRPr lang="en-US" sz="1400" cap="none" dirty="0">
              <a:latin typeface="Times New Roman" panose="02020603050405020304" pitchFamily="18" charset="0"/>
              <a:cs typeface="Times New Roman" panose="02020603050405020304" pitchFamily="18" charset="0"/>
            </a:endParaRPr>
          </a:p>
          <a:p>
            <a:r>
              <a:rPr lang="en-IN" sz="1400" cap="none" dirty="0">
                <a:latin typeface="Times New Roman" panose="02020603050405020304" pitchFamily="18" charset="0"/>
                <a:cs typeface="Times New Roman" panose="02020603050405020304" pitchFamily="18" charset="0"/>
              </a:rPr>
              <a:t>[9] Sergei </a:t>
            </a:r>
            <a:r>
              <a:rPr lang="en-IN" sz="1400" cap="none" dirty="0" err="1">
                <a:latin typeface="Times New Roman" panose="02020603050405020304" pitchFamily="18" charset="0"/>
                <a:cs typeface="Times New Roman" panose="02020603050405020304" pitchFamily="18" charset="0"/>
              </a:rPr>
              <a:t>Yelmanov</a:t>
            </a:r>
            <a:r>
              <a:rPr lang="en-IN" sz="1400" cap="none" dirty="0">
                <a:latin typeface="Times New Roman" panose="02020603050405020304" pitchFamily="18" charset="0"/>
                <a:cs typeface="Times New Roman" panose="02020603050405020304" pitchFamily="18" charset="0"/>
              </a:rPr>
              <a:t>, </a:t>
            </a:r>
            <a:r>
              <a:rPr lang="en-IN" sz="1400" cap="none" dirty="0" err="1">
                <a:latin typeface="Times New Roman" panose="02020603050405020304" pitchFamily="18" charset="0"/>
                <a:cs typeface="Times New Roman" panose="02020603050405020304" pitchFamily="18" charset="0"/>
              </a:rPr>
              <a:t>Yuriy</a:t>
            </a:r>
            <a:r>
              <a:rPr lang="en-IN" sz="1400" cap="none" dirty="0">
                <a:latin typeface="Times New Roman" panose="02020603050405020304" pitchFamily="18" charset="0"/>
                <a:cs typeface="Times New Roman" panose="02020603050405020304" pitchFamily="18" charset="0"/>
              </a:rPr>
              <a:t> </a:t>
            </a:r>
            <a:r>
              <a:rPr lang="en-IN" sz="1400" cap="none" dirty="0" err="1">
                <a:latin typeface="Times New Roman" panose="02020603050405020304" pitchFamily="18" charset="0"/>
                <a:cs typeface="Times New Roman" panose="02020603050405020304" pitchFamily="18" charset="0"/>
              </a:rPr>
              <a:t>Romanyshyn</a:t>
            </a:r>
            <a:r>
              <a:rPr lang="en-IN" sz="1400" cap="none" dirty="0">
                <a:latin typeface="Times New Roman" panose="02020603050405020304" pitchFamily="18" charset="0"/>
                <a:cs typeface="Times New Roman" panose="02020603050405020304" pitchFamily="18" charset="0"/>
              </a:rPr>
              <a:t> "</a:t>
            </a:r>
            <a:r>
              <a:rPr lang="en-US" sz="1400" cap="none" dirty="0">
                <a:latin typeface="Times New Roman" panose="02020603050405020304" pitchFamily="18" charset="0"/>
                <a:cs typeface="Times New Roman" panose="02020603050405020304" pitchFamily="18" charset="0"/>
              </a:rPr>
              <a:t> A new approach to image enhancement by non-linear contrast stretching ” </a:t>
            </a:r>
            <a:r>
              <a:rPr lang="en-IN" sz="1400" cap="none" dirty="0">
                <a:latin typeface="Times New Roman" panose="02020603050405020304" pitchFamily="18" charset="0"/>
                <a:cs typeface="Times New Roman" panose="02020603050405020304" pitchFamily="18" charset="0"/>
              </a:rPr>
              <a:t>(2020, august 1). IEEE conference publication | IEEE </a:t>
            </a:r>
            <a:r>
              <a:rPr lang="en-IN" sz="1400" cap="none" dirty="0" err="1">
                <a:latin typeface="Times New Roman" panose="02020603050405020304" pitchFamily="18" charset="0"/>
                <a:cs typeface="Times New Roman" panose="02020603050405020304" pitchFamily="18" charset="0"/>
              </a:rPr>
              <a:t>xplore</a:t>
            </a:r>
            <a:r>
              <a:rPr lang="en-IN" sz="1400" cap="none" dirty="0">
                <a:latin typeface="Times New Roman" panose="02020603050405020304" pitchFamily="18" charset="0"/>
                <a:cs typeface="Times New Roman" panose="02020603050405020304" pitchFamily="18" charset="0"/>
              </a:rPr>
              <a:t>. Https://ieeexplore.Ieee.Org/document/9204129</a:t>
            </a:r>
          </a:p>
          <a:p>
            <a:r>
              <a:rPr lang="en-IN" sz="1400" cap="none" dirty="0">
                <a:latin typeface="Times New Roman" panose="02020603050405020304" pitchFamily="18" charset="0"/>
                <a:cs typeface="Times New Roman" panose="02020603050405020304" pitchFamily="18" charset="0"/>
              </a:rPr>
              <a:t>[10] Vedant Gupta, Srikumar Sastry, Suman K. Mitra "</a:t>
            </a:r>
            <a:r>
              <a:rPr lang="en-US" sz="1400" cap="none" dirty="0">
                <a:latin typeface="Times New Roman" panose="02020603050405020304" pitchFamily="18" charset="0"/>
                <a:cs typeface="Times New Roman" panose="02020603050405020304" pitchFamily="18" charset="0"/>
              </a:rPr>
              <a:t> Hyperspectral image classification using trilateral filter and deep learning</a:t>
            </a:r>
            <a:r>
              <a:rPr lang="en-IN" sz="1400" cap="none" dirty="0">
                <a:latin typeface="Times New Roman" panose="02020603050405020304" pitchFamily="18" charset="0"/>
                <a:cs typeface="Times New Roman" panose="02020603050405020304" pitchFamily="18" charset="0"/>
              </a:rPr>
              <a:t>," </a:t>
            </a:r>
            <a:r>
              <a:rPr lang="en-US" sz="1400" cap="none" dirty="0">
                <a:latin typeface="Times New Roman" panose="02020603050405020304" pitchFamily="18" charset="0"/>
                <a:cs typeface="Times New Roman" panose="02020603050405020304" pitchFamily="18" charset="0"/>
              </a:rPr>
              <a:t>(2020, </a:t>
            </a:r>
            <a:r>
              <a:rPr lang="en-US" sz="1400" cap="none" dirty="0" err="1">
                <a:latin typeface="Times New Roman" panose="02020603050405020304" pitchFamily="18" charset="0"/>
                <a:cs typeface="Times New Roman" panose="02020603050405020304" pitchFamily="18" charset="0"/>
              </a:rPr>
              <a:t>december</a:t>
            </a:r>
            <a:r>
              <a:rPr lang="en-US" sz="1400" cap="none" dirty="0">
                <a:latin typeface="Times New Roman" panose="02020603050405020304" pitchFamily="18" charset="0"/>
                <a:cs typeface="Times New Roman" panose="02020603050405020304" pitchFamily="18" charset="0"/>
              </a:rPr>
              <a:t>          16. IEEE conference publication | IEEE </a:t>
            </a:r>
            <a:r>
              <a:rPr lang="en-US" sz="1400" cap="none" dirty="0" err="1">
                <a:latin typeface="Times New Roman" panose="02020603050405020304" pitchFamily="18" charset="0"/>
                <a:cs typeface="Times New Roman" panose="02020603050405020304" pitchFamily="18" charset="0"/>
              </a:rPr>
              <a:t>xplore</a:t>
            </a:r>
            <a:r>
              <a:rPr lang="en-US" sz="1400" cap="none" dirty="0">
                <a:latin typeface="Times New Roman" panose="02020603050405020304" pitchFamily="18" charset="0"/>
                <a:cs typeface="Times New Roman" panose="02020603050405020304" pitchFamily="18" charset="0"/>
              </a:rPr>
              <a:t>. Https://ieeexplore.Ieee.Org/document/9358892</a:t>
            </a:r>
            <a:endParaRPr lang="en-IN" sz="14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22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C6D5-3962-1FD6-BC77-999DCAE50E38}"/>
              </a:ext>
            </a:extLst>
          </p:cNvPr>
          <p:cNvSpPr>
            <a:spLocks noGrp="1"/>
          </p:cNvSpPr>
          <p:nvPr>
            <p:ph type="title"/>
          </p:nvPr>
        </p:nvSpPr>
        <p:spPr>
          <a:xfrm>
            <a:off x="811139" y="1685524"/>
            <a:ext cx="10364451" cy="3486952"/>
          </a:xfrm>
        </p:spPr>
        <p:txBody>
          <a:bodyPr>
            <a:normAutofit/>
          </a:bodyPr>
          <a:lstStyle/>
          <a:p>
            <a:r>
              <a:rPr lang="en-US" sz="5400" dirty="0"/>
              <a:t>Literature surveys</a:t>
            </a:r>
            <a:endParaRPr lang="en-IN" sz="5400" dirty="0"/>
          </a:p>
        </p:txBody>
      </p:sp>
    </p:spTree>
    <p:extLst>
      <p:ext uri="{BB962C8B-B14F-4D97-AF65-F5344CB8AC3E}">
        <p14:creationId xmlns:p14="http://schemas.microsoft.com/office/powerpoint/2010/main" val="953051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0">
            <a:extLst>
              <a:ext uri="{FF2B5EF4-FFF2-40B4-BE49-F238E27FC236}">
                <a16:creationId xmlns:a16="http://schemas.microsoft.com/office/drawing/2014/main" id="{9B436AD7-3E06-E918-C18F-3AAFBF219D45}"/>
              </a:ext>
            </a:extLst>
          </p:cNvPr>
          <p:cNvGraphicFramePr>
            <a:graphicFrameLocks noGrp="1"/>
          </p:cNvGraphicFramePr>
          <p:nvPr>
            <p:ph idx="1"/>
            <p:extLst>
              <p:ext uri="{D42A27DB-BD31-4B8C-83A1-F6EECF244321}">
                <p14:modId xmlns:p14="http://schemas.microsoft.com/office/powerpoint/2010/main" val="860431237"/>
              </p:ext>
            </p:extLst>
          </p:nvPr>
        </p:nvGraphicFramePr>
        <p:xfrm>
          <a:off x="242596" y="1"/>
          <a:ext cx="11439332" cy="6835133"/>
        </p:xfrm>
        <a:graphic>
          <a:graphicData uri="http://schemas.openxmlformats.org/drawingml/2006/table">
            <a:tbl>
              <a:tblPr firstRow="1" bandRow="1">
                <a:tableStyleId>{5C22544A-7EE6-4342-B048-85BDC9FD1C3A}</a:tableStyleId>
              </a:tblPr>
              <a:tblGrid>
                <a:gridCol w="5795477">
                  <a:extLst>
                    <a:ext uri="{9D8B030D-6E8A-4147-A177-3AD203B41FA5}">
                      <a16:colId xmlns:a16="http://schemas.microsoft.com/office/drawing/2014/main" val="20000"/>
                    </a:ext>
                  </a:extLst>
                </a:gridCol>
                <a:gridCol w="5643855">
                  <a:extLst>
                    <a:ext uri="{9D8B030D-6E8A-4147-A177-3AD203B41FA5}">
                      <a16:colId xmlns:a16="http://schemas.microsoft.com/office/drawing/2014/main" val="20001"/>
                    </a:ext>
                  </a:extLst>
                </a:gridCol>
              </a:tblGrid>
              <a:tr h="815694">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en-IN" dirty="0">
                          <a:latin typeface="ADLaM Display" panose="02010000000000000000" pitchFamily="2" charset="0"/>
                          <a:ea typeface="ADLaM Display" panose="02010000000000000000" pitchFamily="2" charset="0"/>
                          <a:cs typeface="ADLaM Display" panose="02010000000000000000" pitchFamily="2" charset="0"/>
                        </a:rPr>
                        <a:t>RESEARCH PAPER</a:t>
                      </a:r>
                    </a:p>
                  </a:txBody>
                  <a:tcPr anchor="ct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en-IN" dirty="0">
                          <a:latin typeface="ADLaM Display" panose="02010000000000000000" pitchFamily="2" charset="0"/>
                          <a:ea typeface="ADLaM Display" panose="02010000000000000000" pitchFamily="2" charset="0"/>
                          <a:cs typeface="ADLaM Display" panose="02010000000000000000" pitchFamily="2" charset="0"/>
                        </a:rPr>
                        <a:t>FINDINGS</a:t>
                      </a:r>
                    </a:p>
                  </a:txBody>
                  <a:tcPr anchor="ctr"/>
                </a:tc>
                <a:extLst>
                  <a:ext uri="{0D108BD9-81ED-4DB2-BD59-A6C34878D82A}">
                    <a16:rowId xmlns:a16="http://schemas.microsoft.com/office/drawing/2014/main" val="10000"/>
                  </a:ext>
                </a:extLst>
              </a:tr>
              <a:tr h="1269254">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sz="1600" dirty="0">
                          <a:latin typeface="Calibri" panose="020F0502020204030204" charset="0"/>
                          <a:cs typeface="Calibri" panose="020F0502020204030204" charset="0"/>
                        </a:rPr>
                        <a:t> </a:t>
                      </a:r>
                      <a:r>
                        <a:rPr lang="en-IN" sz="1400" cap="none" dirty="0">
                          <a:latin typeface="Times New Roman" panose="02020603050405020304" pitchFamily="18" charset="0"/>
                          <a:cs typeface="Times New Roman" panose="02020603050405020304" pitchFamily="18" charset="0"/>
                        </a:rPr>
                        <a:t>S. Rajkumar, G. Malathi, "An efficient image denoising approach for the recovery of impulse noise,"</a:t>
                      </a:r>
                      <a:endParaRPr lang="en-IN" sz="1600" dirty="0">
                        <a:latin typeface="Calibri" panose="020F0502020204030204" charset="0"/>
                        <a:cs typeface="Calibri" panose="020F0502020204030204" charset="0"/>
                      </a:endParaRPr>
                    </a:p>
                  </a:txBody>
                  <a:tcPr anchor="ct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cap="none" dirty="0">
                          <a:latin typeface="Times New Roman" panose="02020603050405020304" pitchFamily="18" charset="0"/>
                          <a:cs typeface="Times New Roman" panose="02020603050405020304" pitchFamily="18" charset="0"/>
                        </a:rPr>
                        <a:t>The paper presents the results of applying the proposed HINR filter to a color image with impulse noise. Traditional filters like order statics filters and rank order rank selection filters were inadequate for removing impulse noise. The HINR filter is designed to identify and handle high-density impulse noise in color images while preserving fine details, such as edges.</a:t>
                      </a:r>
                    </a:p>
                  </a:txBody>
                  <a:tcPr/>
                </a:tc>
                <a:extLst>
                  <a:ext uri="{0D108BD9-81ED-4DB2-BD59-A6C34878D82A}">
                    <a16:rowId xmlns:a16="http://schemas.microsoft.com/office/drawing/2014/main" val="10001"/>
                  </a:ext>
                </a:extLst>
              </a:tr>
              <a:tr h="1098025">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sz="1400" cap="none" dirty="0">
                          <a:latin typeface="Times New Roman" panose="02020603050405020304" pitchFamily="18" charset="0"/>
                          <a:cs typeface="Times New Roman" panose="02020603050405020304" pitchFamily="18" charset="0"/>
                        </a:rPr>
                        <a:t>C. </a:t>
                      </a:r>
                      <a:r>
                        <a:rPr lang="en-IN" sz="1400" cap="none" dirty="0" err="1">
                          <a:latin typeface="Times New Roman" panose="02020603050405020304" pitchFamily="18" charset="0"/>
                          <a:cs typeface="Times New Roman" panose="02020603050405020304" pitchFamily="18" charset="0"/>
                        </a:rPr>
                        <a:t>Thomasi</a:t>
                      </a:r>
                      <a:r>
                        <a:rPr lang="en-IN" sz="1400" cap="none" dirty="0">
                          <a:latin typeface="Times New Roman" panose="02020603050405020304" pitchFamily="18" charset="0"/>
                          <a:cs typeface="Times New Roman" panose="02020603050405020304" pitchFamily="18" charset="0"/>
                        </a:rPr>
                        <a:t>, R. </a:t>
                      </a:r>
                      <a:r>
                        <a:rPr lang="en-IN" sz="1400" cap="none" dirty="0" err="1">
                          <a:latin typeface="Times New Roman" panose="02020603050405020304" pitchFamily="18" charset="0"/>
                          <a:cs typeface="Times New Roman" panose="02020603050405020304" pitchFamily="18" charset="0"/>
                        </a:rPr>
                        <a:t>Manduchi</a:t>
                      </a:r>
                      <a:r>
                        <a:rPr lang="en-IN" sz="1400" cap="none" dirty="0">
                          <a:latin typeface="Times New Roman" panose="02020603050405020304" pitchFamily="18" charset="0"/>
                          <a:cs typeface="Times New Roman" panose="02020603050405020304" pitchFamily="18" charset="0"/>
                        </a:rPr>
                        <a:t>, "</a:t>
                      </a:r>
                      <a:r>
                        <a:rPr lang="en-US" sz="1400" cap="none" dirty="0">
                          <a:latin typeface="Times New Roman" panose="02020603050405020304" pitchFamily="18" charset="0"/>
                          <a:cs typeface="Times New Roman" panose="02020603050405020304" pitchFamily="18" charset="0"/>
                        </a:rPr>
                        <a:t>Optimization of bilateral filter parameters using a whale optimization algorithm</a:t>
                      </a:r>
                      <a:r>
                        <a:rPr lang="en-IN" sz="1400" cap="none" dirty="0">
                          <a:latin typeface="Times New Roman" panose="02020603050405020304" pitchFamily="18" charset="0"/>
                          <a:cs typeface="Times New Roman" panose="02020603050405020304" pitchFamily="18" charset="0"/>
                        </a:rPr>
                        <a:t>," </a:t>
                      </a:r>
                      <a:endParaRPr lang="en-IN" sz="1400" dirty="0">
                        <a:latin typeface="Calibri" panose="020F0502020204030204" charset="0"/>
                        <a:cs typeface="Calibri" panose="020F0502020204030204" charset="0"/>
                      </a:endParaRP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cap="none" dirty="0">
                          <a:latin typeface="Times New Roman" panose="02020603050405020304" pitchFamily="18" charset="0"/>
                          <a:cs typeface="Times New Roman" panose="02020603050405020304" pitchFamily="18" charset="0"/>
                        </a:rPr>
                        <a:t>smooths images while preserving edges, by means of a nonlinear combination of nearby image values. the method is noniterative, local, and simple. The research paper appears to focus on a novel approach to image denoising and restoration using a combination of the bilateral filter and the whale optimization algorithm</a:t>
                      </a:r>
                    </a:p>
                  </a:txBody>
                  <a:tcPr/>
                </a:tc>
                <a:extLst>
                  <a:ext uri="{0D108BD9-81ED-4DB2-BD59-A6C34878D82A}">
                    <a16:rowId xmlns:a16="http://schemas.microsoft.com/office/drawing/2014/main" val="10002"/>
                  </a:ext>
                </a:extLst>
              </a:tr>
              <a:tr h="895757">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sz="1400" cap="none" dirty="0" err="1">
                          <a:latin typeface="Times New Roman" panose="02020603050405020304" pitchFamily="18" charset="0"/>
                          <a:cs typeface="Times New Roman" panose="02020603050405020304" pitchFamily="18" charset="0"/>
                        </a:rPr>
                        <a:t>Qiaoyi</a:t>
                      </a:r>
                      <a:r>
                        <a:rPr lang="en-IN" sz="1400" cap="none" dirty="0">
                          <a:latin typeface="Times New Roman" panose="02020603050405020304" pitchFamily="18" charset="0"/>
                          <a:cs typeface="Times New Roman" panose="02020603050405020304" pitchFamily="18" charset="0"/>
                        </a:rPr>
                        <a:t> Liang, </a:t>
                      </a:r>
                      <a:r>
                        <a:rPr lang="en-IN" sz="1400" cap="none" dirty="0" err="1">
                          <a:latin typeface="Times New Roman" panose="02020603050405020304" pitchFamily="18" charset="0"/>
                          <a:cs typeface="Times New Roman" panose="02020603050405020304" pitchFamily="18" charset="0"/>
                        </a:rPr>
                        <a:t>Runwen</a:t>
                      </a:r>
                      <a:r>
                        <a:rPr lang="en-IN" sz="1400" cap="none" dirty="0">
                          <a:latin typeface="Times New Roman" panose="02020603050405020304" pitchFamily="18" charset="0"/>
                          <a:cs typeface="Times New Roman" panose="02020603050405020304" pitchFamily="18" charset="0"/>
                        </a:rPr>
                        <a:t> Hu and </a:t>
                      </a:r>
                      <a:r>
                        <a:rPr lang="en-IN" sz="1400" cap="none" dirty="0" err="1">
                          <a:latin typeface="Times New Roman" panose="02020603050405020304" pitchFamily="18" charset="0"/>
                          <a:cs typeface="Times New Roman" panose="02020603050405020304" pitchFamily="18" charset="0"/>
                        </a:rPr>
                        <a:t>Shijun</a:t>
                      </a:r>
                      <a:r>
                        <a:rPr lang="en-IN" sz="1400" cap="none" dirty="0">
                          <a:latin typeface="Times New Roman" panose="02020603050405020304" pitchFamily="18" charset="0"/>
                          <a:cs typeface="Times New Roman" panose="02020603050405020304" pitchFamily="18" charset="0"/>
                        </a:rPr>
                        <a:t> Xiang∗ "</a:t>
                      </a:r>
                      <a:r>
                        <a:rPr lang="en-US" sz="1400" cap="none" dirty="0">
                          <a:latin typeface="Times New Roman" panose="02020603050405020304" pitchFamily="18" charset="0"/>
                          <a:cs typeface="Times New Roman" panose="02020603050405020304" pitchFamily="18" charset="0"/>
                        </a:rPr>
                        <a:t> Invertible color-to-grayscale conversion by using clustering and reversible watermarking </a:t>
                      </a:r>
                      <a:r>
                        <a:rPr lang="en-IN" sz="1400" cap="none" dirty="0">
                          <a:latin typeface="Times New Roman" panose="02020603050405020304" pitchFamily="18" charset="0"/>
                          <a:cs typeface="Times New Roman" panose="02020603050405020304" pitchFamily="18" charset="0"/>
                        </a:rPr>
                        <a:t>" </a:t>
                      </a:r>
                      <a:endParaRPr lang="en-IN" sz="1400" dirty="0">
                        <a:latin typeface="Calibri" panose="020F0502020204030204" charset="0"/>
                        <a:cs typeface="Calibri" panose="020F0502020204030204" charset="0"/>
                      </a:endParaRP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r>
                        <a:rPr lang="en-IN" sz="1400" b="1" cap="none" dirty="0">
                          <a:latin typeface="Times New Roman" panose="02020603050405020304" pitchFamily="18" charset="0"/>
                          <a:cs typeface="Times New Roman" panose="02020603050405020304" pitchFamily="18" charset="0"/>
                        </a:rPr>
                        <a:t>Color palette generation</a:t>
                      </a:r>
                    </a:p>
                    <a:p>
                      <a:pPr lvl="1"/>
                      <a:r>
                        <a:rPr lang="en-IN" sz="1400" b="1" cap="none" dirty="0">
                          <a:latin typeface="Times New Roman" panose="02020603050405020304" pitchFamily="18" charset="0"/>
                          <a:cs typeface="Times New Roman" panose="02020603050405020304" pitchFamily="18" charset="0"/>
                        </a:rPr>
                        <a:t>Grayscale image generation</a:t>
                      </a:r>
                    </a:p>
                    <a:p>
                      <a:pPr lvl="1"/>
                      <a:r>
                        <a:rPr lang="en-IN" sz="1400" b="1" cap="none" dirty="0">
                          <a:latin typeface="Times New Roman" panose="02020603050405020304" pitchFamily="18" charset="0"/>
                          <a:cs typeface="Times New Roman" panose="02020603050405020304" pitchFamily="18" charset="0"/>
                        </a:rPr>
                        <a:t>Reversible embedding</a:t>
                      </a:r>
                    </a:p>
                    <a:p>
                      <a:pPr lvl="1"/>
                      <a:r>
                        <a:rPr lang="en-IN" sz="1400" b="1" cap="none" dirty="0">
                          <a:latin typeface="Times New Roman" panose="02020603050405020304" pitchFamily="18" charset="0"/>
                          <a:cs typeface="Times New Roman" panose="02020603050405020304" pitchFamily="18" charset="0"/>
                        </a:rPr>
                        <a:t>Grayscale-to-color reconstruction</a:t>
                      </a:r>
                      <a:endParaRPr lang="en-US" sz="1400" cap="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502561">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cap="none" dirty="0" err="1">
                          <a:latin typeface="Times New Roman" panose="02020603050405020304" pitchFamily="18" charset="0"/>
                          <a:cs typeface="Times New Roman" panose="02020603050405020304" pitchFamily="18" charset="0"/>
                        </a:rPr>
                        <a:t>Demudunaidu</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ch</a:t>
                      </a:r>
                      <a:r>
                        <a:rPr lang="en-US" sz="1400" cap="none" dirty="0">
                          <a:latin typeface="Times New Roman" panose="02020603050405020304" pitchFamily="18" charset="0"/>
                          <a:cs typeface="Times New Roman" panose="02020603050405020304" pitchFamily="18" charset="0"/>
                        </a:rPr>
                        <a:t> , James Stephen m , </a:t>
                      </a:r>
                      <a:r>
                        <a:rPr lang="en-US" sz="1400" cap="none" dirty="0" err="1">
                          <a:latin typeface="Times New Roman" panose="02020603050405020304" pitchFamily="18" charset="0"/>
                          <a:cs typeface="Times New Roman" panose="02020603050405020304" pitchFamily="18" charset="0"/>
                        </a:rPr>
                        <a:t>Pallam</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Setty</a:t>
                      </a:r>
                      <a:r>
                        <a:rPr lang="en-US" sz="1400" cap="none" dirty="0">
                          <a:latin typeface="Times New Roman" panose="02020603050405020304" pitchFamily="18" charset="0"/>
                          <a:cs typeface="Times New Roman" panose="02020603050405020304" pitchFamily="18" charset="0"/>
                        </a:rPr>
                        <a:t> s , Praveen babu </a:t>
                      </a:r>
                      <a:r>
                        <a:rPr lang="en-US" sz="1400" cap="none" dirty="0" err="1">
                          <a:latin typeface="Times New Roman" panose="02020603050405020304" pitchFamily="18" charset="0"/>
                          <a:cs typeface="Times New Roman" panose="02020603050405020304" pitchFamily="18" charset="0"/>
                        </a:rPr>
                        <a:t>choppala</a:t>
                      </a:r>
                      <a:r>
                        <a:rPr lang="en-US" sz="1400" cap="none" dirty="0">
                          <a:latin typeface="Times New Roman" panose="02020603050405020304" pitchFamily="18" charset="0"/>
                          <a:cs typeface="Times New Roman" panose="02020603050405020304" pitchFamily="18" charset="0"/>
                        </a:rPr>
                        <a:t> 4 </a:t>
                      </a:r>
                      <a:r>
                        <a:rPr lang="en-IN" sz="1400" cap="none" dirty="0">
                          <a:latin typeface="Times New Roman" panose="02020603050405020304" pitchFamily="18" charset="0"/>
                          <a:cs typeface="Times New Roman" panose="02020603050405020304" pitchFamily="18" charset="0"/>
                        </a:rPr>
                        <a:t>"</a:t>
                      </a:r>
                      <a:r>
                        <a:rPr lang="en-US" sz="1400" cap="none" dirty="0">
                          <a:latin typeface="Times New Roman" panose="02020603050405020304" pitchFamily="18" charset="0"/>
                          <a:cs typeface="Times New Roman" panose="02020603050405020304" pitchFamily="18" charset="0"/>
                        </a:rPr>
                        <a:t>A survey of impulse noise reduction methods in digital images </a:t>
                      </a:r>
                      <a:r>
                        <a:rPr lang="en-IN" sz="1400" cap="none" dirty="0">
                          <a:latin typeface="Times New Roman" panose="02020603050405020304" pitchFamily="18" charset="0"/>
                          <a:cs typeface="Times New Roman" panose="02020603050405020304" pitchFamily="18" charset="0"/>
                        </a:rPr>
                        <a:t>,"</a:t>
                      </a:r>
                      <a:endParaRPr lang="en-IN" sz="1400" dirty="0">
                        <a:latin typeface="Calibri" panose="020F0502020204030204" charset="0"/>
                        <a:cs typeface="Calibri" panose="020F0502020204030204" charset="0"/>
                      </a:endParaRP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cap="none" dirty="0">
                          <a:latin typeface="Times New Roman" panose="02020603050405020304" pitchFamily="18" charset="0"/>
                          <a:cs typeface="Times New Roman" panose="02020603050405020304" pitchFamily="18" charset="0"/>
                        </a:rPr>
                        <a:t>The paper specifically focuses on impulse noise, characterized by sudden, unexpected variations in pixel values. To address this issue, the paper evaluates and compares the performance of various median-based filter versions for noise reduction in color images. Quality evaluation metrics like mean square error (MSE), peak signal to noise ratio (PSNR), and structural similarity index measure (SSIM) are used to assess the effectiveness of these filters.</a:t>
                      </a:r>
                      <a:endParaRPr lang="en-IN" sz="1600" cap="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1062105">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sz="1400" cap="none" dirty="0" err="1">
                          <a:latin typeface="Times New Roman" panose="02020603050405020304" pitchFamily="18" charset="0"/>
                          <a:cs typeface="Times New Roman" panose="02020603050405020304" pitchFamily="18" charset="0"/>
                        </a:rPr>
                        <a:t>Jianbin</a:t>
                      </a:r>
                      <a:r>
                        <a:rPr lang="en-IN" sz="1400" cap="none" dirty="0">
                          <a:latin typeface="Times New Roman" panose="02020603050405020304" pitchFamily="18" charset="0"/>
                          <a:cs typeface="Times New Roman" panose="02020603050405020304" pitchFamily="18" charset="0"/>
                        </a:rPr>
                        <a:t> Xiong ,  </a:t>
                      </a:r>
                      <a:r>
                        <a:rPr lang="en-IN" sz="1400" cap="none" dirty="0" err="1">
                          <a:latin typeface="Times New Roman" panose="02020603050405020304" pitchFamily="18" charset="0"/>
                          <a:cs typeface="Times New Roman" panose="02020603050405020304" pitchFamily="18" charset="0"/>
                        </a:rPr>
                        <a:t>Dezheng</a:t>
                      </a:r>
                      <a:r>
                        <a:rPr lang="en-IN" sz="1400" cap="none" dirty="0">
                          <a:latin typeface="Times New Roman" panose="02020603050405020304" pitchFamily="18" charset="0"/>
                          <a:cs typeface="Times New Roman" panose="02020603050405020304" pitchFamily="18" charset="0"/>
                        </a:rPr>
                        <a:t> Yu ,  qi wang ,  Lei Shu, Jian Cn , </a:t>
                      </a:r>
                      <a:r>
                        <a:rPr lang="en-IN" sz="1400" cap="none" dirty="0" err="1">
                          <a:latin typeface="Times New Roman" panose="02020603050405020304" pitchFamily="18" charset="0"/>
                          <a:cs typeface="Times New Roman" panose="02020603050405020304" pitchFamily="18" charset="0"/>
                        </a:rPr>
                        <a:t>Qiong</a:t>
                      </a:r>
                      <a:r>
                        <a:rPr lang="en-IN" sz="1400" cap="none" dirty="0">
                          <a:latin typeface="Times New Roman" panose="02020603050405020304" pitchFamily="18" charset="0"/>
                          <a:cs typeface="Times New Roman" panose="02020603050405020304" pitchFamily="18" charset="0"/>
                        </a:rPr>
                        <a:t> Liang, 5 </a:t>
                      </a:r>
                      <a:r>
                        <a:rPr lang="en-IN" sz="1400" cap="none" dirty="0" err="1">
                          <a:latin typeface="Times New Roman" panose="02020603050405020304" pitchFamily="18" charset="0"/>
                          <a:cs typeface="Times New Roman" panose="02020603050405020304" pitchFamily="18" charset="0"/>
                        </a:rPr>
                        <a:t>Huanyang</a:t>
                      </a:r>
                      <a:r>
                        <a:rPr lang="en-IN" sz="1400" cap="none" dirty="0">
                          <a:latin typeface="Times New Roman" panose="02020603050405020304" pitchFamily="18" charset="0"/>
                          <a:cs typeface="Times New Roman" panose="02020603050405020304" pitchFamily="18" charset="0"/>
                        </a:rPr>
                        <a:t> Chen, and Baocheng Sun  “</a:t>
                      </a:r>
                      <a:r>
                        <a:rPr lang="en-US" sz="1400" cap="none" dirty="0">
                          <a:latin typeface="Times New Roman" panose="02020603050405020304" pitchFamily="18" charset="0"/>
                          <a:cs typeface="Times New Roman" panose="02020603050405020304" pitchFamily="18" charset="0"/>
                        </a:rPr>
                        <a:t>Application of histogram equalization for image enhancement in corrosion areas</a:t>
                      </a:r>
                      <a:r>
                        <a:rPr lang="en-IN" sz="1400" cap="none" dirty="0">
                          <a:latin typeface="Times New Roman" panose="02020603050405020304" pitchFamily="18" charset="0"/>
                          <a:cs typeface="Times New Roman" panose="02020603050405020304" pitchFamily="18" charset="0"/>
                        </a:rPr>
                        <a:t>"</a:t>
                      </a: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cap="none" dirty="0">
                          <a:latin typeface="Times New Roman" panose="02020603050405020304" pitchFamily="18" charset="0"/>
                          <a:cs typeface="Times New Roman" panose="02020603050405020304" pitchFamily="18" charset="0"/>
                        </a:rPr>
                        <a:t>The paper describes a series of image enhancement techniques and processes, such as histogram equalization, dark detail enhancement, wavelet adaptive adjustment which are combined to enhance the brightness component of metal corrosion images.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73864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0">
            <a:extLst>
              <a:ext uri="{FF2B5EF4-FFF2-40B4-BE49-F238E27FC236}">
                <a16:creationId xmlns:a16="http://schemas.microsoft.com/office/drawing/2014/main" id="{9B436AD7-3E06-E918-C18F-3AAFBF219D45}"/>
              </a:ext>
            </a:extLst>
          </p:cNvPr>
          <p:cNvGraphicFramePr>
            <a:graphicFrameLocks noGrp="1"/>
          </p:cNvGraphicFramePr>
          <p:nvPr>
            <p:ph idx="1"/>
            <p:extLst>
              <p:ext uri="{D42A27DB-BD31-4B8C-83A1-F6EECF244321}">
                <p14:modId xmlns:p14="http://schemas.microsoft.com/office/powerpoint/2010/main" val="1138467343"/>
              </p:ext>
            </p:extLst>
          </p:nvPr>
        </p:nvGraphicFramePr>
        <p:xfrm>
          <a:off x="84575" y="0"/>
          <a:ext cx="11811956" cy="6671387"/>
        </p:xfrm>
        <a:graphic>
          <a:graphicData uri="http://schemas.openxmlformats.org/drawingml/2006/table">
            <a:tbl>
              <a:tblPr firstRow="1" bandRow="1">
                <a:tableStyleId>{5C22544A-7EE6-4342-B048-85BDC9FD1C3A}</a:tableStyleId>
              </a:tblPr>
              <a:tblGrid>
                <a:gridCol w="5905978">
                  <a:extLst>
                    <a:ext uri="{9D8B030D-6E8A-4147-A177-3AD203B41FA5}">
                      <a16:colId xmlns:a16="http://schemas.microsoft.com/office/drawing/2014/main" val="20000"/>
                    </a:ext>
                  </a:extLst>
                </a:gridCol>
                <a:gridCol w="5905978">
                  <a:extLst>
                    <a:ext uri="{9D8B030D-6E8A-4147-A177-3AD203B41FA5}">
                      <a16:colId xmlns:a16="http://schemas.microsoft.com/office/drawing/2014/main" val="20001"/>
                    </a:ext>
                  </a:extLst>
                </a:gridCol>
              </a:tblGrid>
              <a:tr h="427231">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en-IN" sz="2000" dirty="0">
                          <a:latin typeface="ADLaM Display" panose="02010000000000000000" pitchFamily="2" charset="0"/>
                          <a:ea typeface="ADLaM Display" panose="02010000000000000000" pitchFamily="2" charset="0"/>
                          <a:cs typeface="ADLaM Display" panose="02010000000000000000" pitchFamily="2" charset="0"/>
                        </a:rPr>
                        <a:t>RESEARCH PAPER</a:t>
                      </a:r>
                    </a:p>
                  </a:txBody>
                  <a:tcPr anchor="ct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en-IN" sz="2000" dirty="0">
                          <a:latin typeface="ADLaM Display" panose="02010000000000000000" pitchFamily="2" charset="0"/>
                          <a:ea typeface="ADLaM Display" panose="02010000000000000000" pitchFamily="2" charset="0"/>
                          <a:cs typeface="ADLaM Display" panose="02010000000000000000" pitchFamily="2" charset="0"/>
                        </a:rPr>
                        <a:t>FINDINGS</a:t>
                      </a:r>
                    </a:p>
                  </a:txBody>
                  <a:tcPr anchor="ctr"/>
                </a:tc>
                <a:extLst>
                  <a:ext uri="{0D108BD9-81ED-4DB2-BD59-A6C34878D82A}">
                    <a16:rowId xmlns:a16="http://schemas.microsoft.com/office/drawing/2014/main" val="10000"/>
                  </a:ext>
                </a:extLst>
              </a:tr>
              <a:tr h="1018783">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cap="none" dirty="0">
                          <a:latin typeface="Times New Roman" panose="02020603050405020304" pitchFamily="18" charset="0"/>
                          <a:cs typeface="Times New Roman" panose="02020603050405020304" pitchFamily="18" charset="0"/>
                        </a:rPr>
                        <a:t>Bhaskar Jyoti Borah, and Chi-</a:t>
                      </a:r>
                      <a:r>
                        <a:rPr lang="en-US" sz="1400" cap="none" dirty="0" err="1">
                          <a:latin typeface="Times New Roman" panose="02020603050405020304" pitchFamily="18" charset="0"/>
                          <a:cs typeface="Times New Roman" panose="02020603050405020304" pitchFamily="18" charset="0"/>
                        </a:rPr>
                        <a:t>kuang</a:t>
                      </a:r>
                      <a:r>
                        <a:rPr lang="en-US" sz="1400" cap="none" dirty="0">
                          <a:latin typeface="Times New Roman" panose="02020603050405020304" pitchFamily="18" charset="0"/>
                          <a:cs typeface="Times New Roman" panose="02020603050405020304" pitchFamily="18" charset="0"/>
                        </a:rPr>
                        <a:t> Sun “A GPU-Accelerated Modified Unsharp-Masking Method for High-Frequency Background- Noise Suppression” </a:t>
                      </a:r>
                      <a:endParaRPr lang="en-IN" sz="1400" dirty="0">
                        <a:latin typeface="Calibri" panose="020F0502020204030204" charset="0"/>
                        <a:cs typeface="Calibri" panose="020F0502020204030204" charset="0"/>
                      </a:endParaRPr>
                    </a:p>
                  </a:txBody>
                  <a:tcPr anchor="ct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cap="none" dirty="0">
                          <a:latin typeface="Times New Roman" panose="02020603050405020304" pitchFamily="18" charset="0"/>
                          <a:cs typeface="Times New Roman" panose="02020603050405020304" pitchFamily="18" charset="0"/>
                        </a:rPr>
                        <a:t>The core of the proposed method is a modified unsharp masking(UM) algorithm. This modified unsharp masking algorithm aims to suppress high-frequency noise while preserving the original image's resolution and useful information</a:t>
                      </a:r>
                      <a:endParaRPr lang="en-IN" sz="1400" dirty="0">
                        <a:latin typeface="Calibri" panose="020F0502020204030204" charset="0"/>
                        <a:cs typeface="Calibri" panose="020F0502020204030204" charset="0"/>
                      </a:endParaRPr>
                    </a:p>
                  </a:txBody>
                  <a:tcPr/>
                </a:tc>
                <a:extLst>
                  <a:ext uri="{0D108BD9-81ED-4DB2-BD59-A6C34878D82A}">
                    <a16:rowId xmlns:a16="http://schemas.microsoft.com/office/drawing/2014/main" val="10001"/>
                  </a:ext>
                </a:extLst>
              </a:tr>
              <a:tr h="1708927">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cap="none" dirty="0" err="1">
                          <a:latin typeface="Times New Roman" panose="02020603050405020304" pitchFamily="18" charset="0"/>
                          <a:cs typeface="Times New Roman" panose="02020603050405020304" pitchFamily="18" charset="0"/>
                        </a:rPr>
                        <a:t>Snežana</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Puzović</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Ranko</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Petrović</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Miloš</a:t>
                      </a:r>
                      <a:r>
                        <a:rPr lang="en-US" sz="1400" cap="none" dirty="0">
                          <a:latin typeface="Times New Roman" panose="02020603050405020304" pitchFamily="18" charset="0"/>
                          <a:cs typeface="Times New Roman" panose="02020603050405020304" pitchFamily="18" charset="0"/>
                        </a:rPr>
                        <a:t> Pavlović, </a:t>
                      </a:r>
                      <a:r>
                        <a:rPr lang="en-US" sz="1400" cap="none" dirty="0" err="1">
                          <a:latin typeface="Times New Roman" panose="02020603050405020304" pitchFamily="18" charset="0"/>
                          <a:cs typeface="Times New Roman" panose="02020603050405020304" pitchFamily="18" charset="0"/>
                        </a:rPr>
                        <a:t>Srđan</a:t>
                      </a:r>
                      <a:r>
                        <a:rPr lang="en-US" sz="1400" cap="none" dirty="0">
                          <a:latin typeface="Times New Roman" panose="02020603050405020304" pitchFamily="18" charset="0"/>
                          <a:cs typeface="Times New Roman" panose="02020603050405020304" pitchFamily="18" charset="0"/>
                        </a:rPr>
                        <a:t> </a:t>
                      </a:r>
                      <a:r>
                        <a:rPr lang="en-US" sz="1400" cap="none" dirty="0" err="1">
                          <a:latin typeface="Times New Roman" panose="02020603050405020304" pitchFamily="18" charset="0"/>
                          <a:cs typeface="Times New Roman" panose="02020603050405020304" pitchFamily="18" charset="0"/>
                        </a:rPr>
                        <a:t>Stanković</a:t>
                      </a:r>
                      <a:r>
                        <a:rPr lang="en-US" sz="1400" cap="none" dirty="0">
                          <a:latin typeface="Times New Roman" panose="02020603050405020304" pitchFamily="18" charset="0"/>
                          <a:cs typeface="Times New Roman" panose="02020603050405020304" pitchFamily="18" charset="0"/>
                        </a:rPr>
                        <a:t> “Enhancement Algorithms for Low-Light and Low- Contrast Images” </a:t>
                      </a:r>
                      <a:endParaRPr lang="en-IN" sz="1400" dirty="0">
                        <a:latin typeface="Calibri" panose="020F0502020204030204" charset="0"/>
                        <a:cs typeface="Calibri" panose="020F0502020204030204" charset="0"/>
                      </a:endParaRP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cap="none" dirty="0">
                          <a:latin typeface="Times New Roman" panose="02020603050405020304" pitchFamily="18" charset="0"/>
                          <a:cs typeface="Times New Roman" panose="02020603050405020304" pitchFamily="18" charset="0"/>
                        </a:rPr>
                        <a:t>The main objective of the paper is to address the challenges faced by long-range surveillance systems when capturing and processing images and videos under adverse conditions, such as low-light environments and atmospheric disturbances like haze, fog, and low visibility.  The paper also mentions additional image enhancement techniques such as contrast adjustment, median filtering, and image sharpening, which can be used alongside dehazing to further improve image quality</a:t>
                      </a:r>
                    </a:p>
                  </a:txBody>
                  <a:tcPr/>
                </a:tc>
                <a:extLst>
                  <a:ext uri="{0D108BD9-81ED-4DB2-BD59-A6C34878D82A}">
                    <a16:rowId xmlns:a16="http://schemas.microsoft.com/office/drawing/2014/main" val="10002"/>
                  </a:ext>
                </a:extLst>
              </a:tr>
              <a:tr h="1248832">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sz="1400" cap="none" dirty="0" err="1">
                          <a:latin typeface="Times New Roman" panose="02020603050405020304" pitchFamily="18" charset="0"/>
                          <a:cs typeface="Times New Roman" panose="02020603050405020304" pitchFamily="18" charset="0"/>
                        </a:rPr>
                        <a:t>Zhixiang</a:t>
                      </a:r>
                      <a:r>
                        <a:rPr lang="en-IN" sz="1400" cap="none" dirty="0">
                          <a:latin typeface="Times New Roman" panose="02020603050405020304" pitchFamily="18" charset="0"/>
                          <a:cs typeface="Times New Roman" panose="02020603050405020304" pitchFamily="18" charset="0"/>
                        </a:rPr>
                        <a:t> Duan, </a:t>
                      </a:r>
                      <a:r>
                        <a:rPr lang="en-IN" sz="1400" cap="none" dirty="0" err="1">
                          <a:latin typeface="Times New Roman" panose="02020603050405020304" pitchFamily="18" charset="0"/>
                          <a:cs typeface="Times New Roman" panose="02020603050405020304" pitchFamily="18" charset="0"/>
                        </a:rPr>
                        <a:t>Guangxin</a:t>
                      </a:r>
                      <a:r>
                        <a:rPr lang="en-IN" sz="1400" cap="none" dirty="0">
                          <a:latin typeface="Times New Roman" panose="02020603050405020304" pitchFamily="18" charset="0"/>
                          <a:cs typeface="Times New Roman" panose="02020603050405020304" pitchFamily="18" charset="0"/>
                        </a:rPr>
                        <a:t> Li1, Guoliang Fan "</a:t>
                      </a:r>
                      <a:r>
                        <a:rPr lang="en-US" sz="1400" cap="none" dirty="0">
                          <a:latin typeface="Times New Roman" panose="02020603050405020304" pitchFamily="18" charset="0"/>
                          <a:cs typeface="Times New Roman" panose="02020603050405020304" pitchFamily="18" charset="0"/>
                        </a:rPr>
                        <a:t> An effective sharpness assessment method for shallow depth-of-field images ”</a:t>
                      </a:r>
                      <a:r>
                        <a:rPr lang="en-US" sz="1200" dirty="0"/>
                        <a:t> </a:t>
                      </a:r>
                      <a:endParaRPr lang="en-IN" sz="1400" dirty="0">
                        <a:latin typeface="Calibri" panose="020F0502020204030204" charset="0"/>
                        <a:cs typeface="Calibri" panose="020F0502020204030204" charset="0"/>
                      </a:endParaRP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cap="none" dirty="0">
                          <a:latin typeface="Times New Roman" panose="02020603050405020304" pitchFamily="18" charset="0"/>
                          <a:cs typeface="Times New Roman" panose="02020603050405020304" pitchFamily="18" charset="0"/>
                        </a:rPr>
                        <a:t>This paper proposes a no-reference objective sharpness assessment algorithm based on block energy differences, addressing the sharpness of shallow depth-of-field images. This innovative approach is applied to a dataset created for assessment, demonstrating its accuracy and universality compared to other algorithms.</a:t>
                      </a:r>
                      <a:endParaRPr lang="en-IN" sz="1400" cap="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478879">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sz="1400" cap="none" dirty="0">
                          <a:latin typeface="Times New Roman" panose="02020603050405020304" pitchFamily="18" charset="0"/>
                          <a:cs typeface="Times New Roman" panose="02020603050405020304" pitchFamily="18" charset="0"/>
                        </a:rPr>
                        <a:t>Sergei </a:t>
                      </a:r>
                      <a:r>
                        <a:rPr lang="en-IN" sz="1400" cap="none" dirty="0" err="1">
                          <a:latin typeface="Times New Roman" panose="02020603050405020304" pitchFamily="18" charset="0"/>
                          <a:cs typeface="Times New Roman" panose="02020603050405020304" pitchFamily="18" charset="0"/>
                        </a:rPr>
                        <a:t>Yelmanov</a:t>
                      </a:r>
                      <a:r>
                        <a:rPr lang="en-IN" sz="1400" cap="none" dirty="0">
                          <a:latin typeface="Times New Roman" panose="02020603050405020304" pitchFamily="18" charset="0"/>
                          <a:cs typeface="Times New Roman" panose="02020603050405020304" pitchFamily="18" charset="0"/>
                        </a:rPr>
                        <a:t>, </a:t>
                      </a:r>
                      <a:r>
                        <a:rPr lang="en-IN" sz="1400" cap="none" dirty="0" err="1">
                          <a:latin typeface="Times New Roman" panose="02020603050405020304" pitchFamily="18" charset="0"/>
                          <a:cs typeface="Times New Roman" panose="02020603050405020304" pitchFamily="18" charset="0"/>
                        </a:rPr>
                        <a:t>Yuriy</a:t>
                      </a:r>
                      <a:r>
                        <a:rPr lang="en-IN" sz="1400" cap="none" dirty="0">
                          <a:latin typeface="Times New Roman" panose="02020603050405020304" pitchFamily="18" charset="0"/>
                          <a:cs typeface="Times New Roman" panose="02020603050405020304" pitchFamily="18" charset="0"/>
                        </a:rPr>
                        <a:t> </a:t>
                      </a:r>
                      <a:r>
                        <a:rPr lang="en-IN" sz="1400" cap="none" dirty="0" err="1">
                          <a:latin typeface="Times New Roman" panose="02020603050405020304" pitchFamily="18" charset="0"/>
                          <a:cs typeface="Times New Roman" panose="02020603050405020304" pitchFamily="18" charset="0"/>
                        </a:rPr>
                        <a:t>Romanyshyn</a:t>
                      </a:r>
                      <a:r>
                        <a:rPr lang="en-IN" sz="1400" cap="none" dirty="0">
                          <a:latin typeface="Times New Roman" panose="02020603050405020304" pitchFamily="18" charset="0"/>
                          <a:cs typeface="Times New Roman" panose="02020603050405020304" pitchFamily="18" charset="0"/>
                        </a:rPr>
                        <a:t> "</a:t>
                      </a:r>
                      <a:r>
                        <a:rPr lang="en-US" sz="1400" cap="none" dirty="0">
                          <a:latin typeface="Times New Roman" panose="02020603050405020304" pitchFamily="18" charset="0"/>
                          <a:cs typeface="Times New Roman" panose="02020603050405020304" pitchFamily="18" charset="0"/>
                        </a:rPr>
                        <a:t> A New Approach to Image Enhancement by Non-Linear Contrast Stretching ” </a:t>
                      </a:r>
                      <a:endParaRPr lang="en-IN" sz="1400" dirty="0">
                        <a:latin typeface="Calibri" panose="020F0502020204030204" charset="0"/>
                        <a:cs typeface="Calibri" panose="020F0502020204030204" charset="0"/>
                      </a:endParaRP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400" cap="none" dirty="0">
                          <a:latin typeface="Times New Roman" panose="02020603050405020304" pitchFamily="18" charset="0"/>
                          <a:cs typeface="Times New Roman" panose="02020603050405020304" pitchFamily="18" charset="0"/>
                        </a:rPr>
                        <a:t>The paper discusses image denoising, a crucial pre-processing task to enhance image quality, particularly focusing on the removal of salt-and-pepper noise (SPN) and an improved approach called the "improved adaptive weighted mean filter (IAWMF)" to address the limitations of existing filters. IAWMF assigns new pixel values based on weighted means and Euclidean pixel similarity, effectively reducing artifacts, preserving image details, and smoothening edges</a:t>
                      </a:r>
                      <a:endParaRPr lang="en-IN" sz="1400" dirty="0">
                        <a:latin typeface="Calibri" panose="020F0502020204030204" charset="0"/>
                        <a:cs typeface="Calibri" panose="020F0502020204030204" charset="0"/>
                      </a:endParaRPr>
                    </a:p>
                  </a:txBody>
                  <a:tcPr/>
                </a:tc>
                <a:extLst>
                  <a:ext uri="{0D108BD9-81ED-4DB2-BD59-A6C34878D82A}">
                    <a16:rowId xmlns:a16="http://schemas.microsoft.com/office/drawing/2014/main" val="10004"/>
                  </a:ext>
                </a:extLst>
              </a:tr>
              <a:tr h="788735">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IN" sz="1400" cap="none" dirty="0">
                          <a:latin typeface="Times New Roman" panose="02020603050405020304" pitchFamily="18" charset="0"/>
                          <a:cs typeface="Times New Roman" panose="02020603050405020304" pitchFamily="18" charset="0"/>
                        </a:rPr>
                        <a:t>Vedant Gupta, Srikumar Sastry, Suman K. Mitra "</a:t>
                      </a:r>
                      <a:r>
                        <a:rPr lang="en-US" sz="1400" cap="none" dirty="0">
                          <a:latin typeface="Times New Roman" panose="02020603050405020304" pitchFamily="18" charset="0"/>
                          <a:cs typeface="Times New Roman" panose="02020603050405020304" pitchFamily="18" charset="0"/>
                        </a:rPr>
                        <a:t> Hyperspectral Image Classification using Trilateral Filter and Deep Learning</a:t>
                      </a:r>
                      <a:r>
                        <a:rPr lang="en-IN" sz="1400" cap="none" dirty="0">
                          <a:latin typeface="Times New Roman" panose="02020603050405020304" pitchFamily="18" charset="0"/>
                          <a:cs typeface="Times New Roman" panose="02020603050405020304" pitchFamily="18" charset="0"/>
                        </a:rPr>
                        <a:t>," </a:t>
                      </a:r>
                      <a:endParaRPr lang="en-IN" sz="1400" dirty="0">
                        <a:latin typeface="Calibri" panose="020F0502020204030204" charset="0"/>
                        <a:cs typeface="Calibri" panose="020F0502020204030204" charset="0"/>
                      </a:endParaRPr>
                    </a:p>
                  </a:txBody>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buNone/>
                      </a:pPr>
                      <a:r>
                        <a:rPr lang="en-US" sz="1400" cap="none" dirty="0">
                          <a:latin typeface="Times New Roman" panose="02020603050405020304" pitchFamily="18" charset="0"/>
                          <a:cs typeface="Times New Roman" panose="02020603050405020304" pitchFamily="18" charset="0"/>
                        </a:rPr>
                        <a:t>By leveraging the trilateral filter, the paper effectively addresses the limitations associated with traditional bilateral filters, ensuring that sharp gradients and high-gradient regions are properly preserved</a:t>
                      </a:r>
                      <a:endParaRPr lang="en-IN" sz="1400" dirty="0">
                        <a:latin typeface="Calibri" panose="020F0502020204030204" charset="0"/>
                        <a:cs typeface="Calibri" panose="020F0502020204030204"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431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674CB-1AA8-A71B-6BF5-0D7FE35D482E}"/>
              </a:ext>
            </a:extLst>
          </p:cNvPr>
          <p:cNvSpPr>
            <a:spLocks noGrp="1"/>
          </p:cNvSpPr>
          <p:nvPr>
            <p:ph type="title"/>
          </p:nvPr>
        </p:nvSpPr>
        <p:spPr>
          <a:xfrm>
            <a:off x="913774" y="123995"/>
            <a:ext cx="10364451" cy="1596177"/>
          </a:xfrm>
        </p:spPr>
        <p:txBody>
          <a:bodyPr/>
          <a:lstStyle/>
          <a:p>
            <a:r>
              <a:rPr lang="en-US" dirty="0"/>
              <a:t>Research Objectives identified(HINR)</a:t>
            </a:r>
            <a:endParaRPr lang="en-IN" dirty="0"/>
          </a:p>
        </p:txBody>
      </p:sp>
      <p:sp>
        <p:nvSpPr>
          <p:cNvPr id="4" name="Rectangle 1">
            <a:extLst>
              <a:ext uri="{FF2B5EF4-FFF2-40B4-BE49-F238E27FC236}">
                <a16:creationId xmlns:a16="http://schemas.microsoft.com/office/drawing/2014/main" id="{06437AB8-7B34-EF31-6254-B790CF3E3FE4}"/>
              </a:ext>
            </a:extLst>
          </p:cNvPr>
          <p:cNvSpPr>
            <a:spLocks noGrp="1" noChangeArrowheads="1"/>
          </p:cNvSpPr>
          <p:nvPr>
            <p:ph idx="1"/>
          </p:nvPr>
        </p:nvSpPr>
        <p:spPr bwMode="auto">
          <a:xfrm>
            <a:off x="666749" y="1801973"/>
            <a:ext cx="108585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cs typeface="Times New Roman" panose="02020603050405020304" pitchFamily="18" charset="0"/>
              </a:rPr>
              <a:t>Objective 1: Algorithm Development</a:t>
            </a: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cs typeface="Times New Roman" panose="02020603050405020304" pitchFamily="18" charset="0"/>
              </a:rPr>
              <a:t>Develop and implement a modified Hybrid Impulse Noise Removal (HINR) filter algorithm that incorporates a bilateral filter and weighted averaging for improved impulse noise removal in color images.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cs typeface="Times New Roman" panose="02020603050405020304" pitchFamily="18" charset="0"/>
              </a:rPr>
              <a:t>Objective 2: Noise Removal and Edge Preservation</a:t>
            </a: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cs typeface="Times New Roman" panose="02020603050405020304" pitchFamily="18" charset="0"/>
              </a:rPr>
              <a:t>Evaluate the effectiveness of the modified algorithm in removing impulse noise while preserving fine details and edges in color images.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cs typeface="Times New Roman" panose="02020603050405020304" pitchFamily="18" charset="0"/>
              </a:rPr>
              <a:t>Objective </a:t>
            </a:r>
            <a:r>
              <a:rPr lang="en-US" altLang="en-US" sz="1800" b="1" dirty="0">
                <a:cs typeface="Times New Roman" panose="02020603050405020304" pitchFamily="18" charset="0"/>
              </a:rPr>
              <a:t>3</a:t>
            </a:r>
            <a:r>
              <a:rPr kumimoji="0" lang="en-US" altLang="en-US" sz="1800" b="1" i="0" u="none" strike="noStrike" cap="none" normalizeH="0" baseline="0" dirty="0">
                <a:ln>
                  <a:noFill/>
                </a:ln>
                <a:solidFill>
                  <a:schemeClr val="tx1"/>
                </a:solidFill>
                <a:effectLst/>
                <a:cs typeface="Times New Roman" panose="02020603050405020304" pitchFamily="18" charset="0"/>
              </a:rPr>
              <a:t>: Smoothing Effect Reduction</a:t>
            </a: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cs typeface="Times New Roman" panose="02020603050405020304" pitchFamily="18" charset="0"/>
              </a:rPr>
              <a:t>Quantify and compare the reduction in smoothing effects achieved by the modified algorithm compared to traditional noise removal techniques.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cs typeface="Times New Roman" panose="02020603050405020304" pitchFamily="18" charset="0"/>
              </a:rPr>
              <a:t>Objective </a:t>
            </a:r>
            <a:r>
              <a:rPr lang="en-US" altLang="en-US" sz="1800" b="1" dirty="0">
                <a:cs typeface="Times New Roman" panose="02020603050405020304" pitchFamily="18" charset="0"/>
              </a:rPr>
              <a:t>4</a:t>
            </a:r>
            <a:r>
              <a:rPr kumimoji="0" lang="en-US" altLang="en-US" sz="1800" b="1" i="0" u="none" strike="noStrike" cap="none" normalizeH="0" baseline="0" dirty="0">
                <a:ln>
                  <a:noFill/>
                </a:ln>
                <a:solidFill>
                  <a:schemeClr val="tx1"/>
                </a:solidFill>
                <a:effectLst/>
                <a:cs typeface="Times New Roman" panose="02020603050405020304" pitchFamily="18" charset="0"/>
              </a:rPr>
              <a:t>: Real-World Applications</a:t>
            </a:r>
            <a:endParaRPr kumimoji="0" lang="en-US" altLang="en-US" sz="18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cs typeface="Times New Roman" panose="02020603050405020304" pitchFamily="18" charset="0"/>
              </a:rPr>
              <a:t>Assess the applicability of the modified HINR filter algorithm to real-world scenarios, such as medical imaging, surveillance, and remote sensing, by testing it on diverse image datasets.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cs typeface="Times New Roman" panose="02020603050405020304" pitchFamily="18" charset="0"/>
            </a:endParaRPr>
          </a:p>
        </p:txBody>
      </p:sp>
    </p:spTree>
    <p:extLst>
      <p:ext uri="{BB962C8B-B14F-4D97-AF65-F5344CB8AC3E}">
        <p14:creationId xmlns:p14="http://schemas.microsoft.com/office/powerpoint/2010/main" val="3783693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D524-4AFD-B70D-CAAD-78CD87FE48E3}"/>
              </a:ext>
            </a:extLst>
          </p:cNvPr>
          <p:cNvSpPr>
            <a:spLocks noGrp="1"/>
          </p:cNvSpPr>
          <p:nvPr>
            <p:ph type="title"/>
          </p:nvPr>
        </p:nvSpPr>
        <p:spPr>
          <a:xfrm>
            <a:off x="913774" y="-276218"/>
            <a:ext cx="10364451" cy="1596177"/>
          </a:xfrm>
        </p:spPr>
        <p:txBody>
          <a:bodyPr/>
          <a:lstStyle/>
          <a:p>
            <a:r>
              <a:rPr lang="en-US" dirty="0"/>
              <a:t>RESEARCH OBJECTIVES IDENTIFIED(AGD)</a:t>
            </a:r>
            <a:endParaRPr lang="en-IN" dirty="0"/>
          </a:p>
        </p:txBody>
      </p:sp>
      <p:sp>
        <p:nvSpPr>
          <p:cNvPr id="3" name="Content Placeholder 2">
            <a:extLst>
              <a:ext uri="{FF2B5EF4-FFF2-40B4-BE49-F238E27FC236}">
                <a16:creationId xmlns:a16="http://schemas.microsoft.com/office/drawing/2014/main" id="{5C358453-769E-CD1C-F74A-368C2FB3E4E2}"/>
              </a:ext>
            </a:extLst>
          </p:cNvPr>
          <p:cNvSpPr>
            <a:spLocks noGrp="1"/>
          </p:cNvSpPr>
          <p:nvPr>
            <p:ph idx="1"/>
          </p:nvPr>
        </p:nvSpPr>
        <p:spPr>
          <a:xfrm>
            <a:off x="815451" y="950030"/>
            <a:ext cx="10963594" cy="5667080"/>
          </a:xfrm>
        </p:spPr>
        <p:txBody>
          <a:bodyPr>
            <a:noAutofit/>
          </a:bodyPr>
          <a:lstStyle/>
          <a:p>
            <a:pPr marL="0" indent="0">
              <a:lnSpc>
                <a:spcPct val="100000"/>
              </a:lnSpc>
              <a:buNone/>
            </a:pPr>
            <a:r>
              <a:rPr lang="en-US" sz="1800" b="1" cap="none" dirty="0"/>
              <a:t>Objective 1: algorithm development and implementation</a:t>
            </a:r>
          </a:p>
          <a:p>
            <a:pPr marL="0" indent="0">
              <a:lnSpc>
                <a:spcPct val="100000"/>
              </a:lnSpc>
              <a:buNone/>
            </a:pPr>
            <a:r>
              <a:rPr lang="en-US" sz="1800" cap="none" dirty="0"/>
              <a:t>Develop and implement an adaptive gaussian denoising algorithm.</a:t>
            </a:r>
          </a:p>
          <a:p>
            <a:pPr marL="0" indent="0">
              <a:lnSpc>
                <a:spcPct val="100000"/>
              </a:lnSpc>
              <a:buNone/>
            </a:pPr>
            <a:r>
              <a:rPr lang="en-US" sz="1800" b="1" cap="none" dirty="0"/>
              <a:t>Objective 2: performance evaluation</a:t>
            </a:r>
          </a:p>
          <a:p>
            <a:pPr marL="0" indent="0">
              <a:lnSpc>
                <a:spcPct val="100000"/>
              </a:lnSpc>
              <a:buNone/>
            </a:pPr>
            <a:r>
              <a:rPr lang="en-US" sz="1800" cap="none" dirty="0"/>
              <a:t>Evaluate the performance of the adaptive gaussian denoising algorithm.</a:t>
            </a:r>
          </a:p>
          <a:p>
            <a:pPr marL="0" indent="0">
              <a:lnSpc>
                <a:spcPct val="100000"/>
              </a:lnSpc>
              <a:buNone/>
            </a:pPr>
            <a:r>
              <a:rPr lang="en-US" sz="1800" cap="none" dirty="0"/>
              <a:t>Define metrics to quantitatively measure the reduction in noise achieved by the algorithm.</a:t>
            </a:r>
          </a:p>
          <a:p>
            <a:pPr marL="0" indent="0">
              <a:lnSpc>
                <a:spcPct val="100000"/>
              </a:lnSpc>
              <a:buNone/>
            </a:pPr>
            <a:r>
              <a:rPr lang="en-US" sz="1800" cap="none" dirty="0"/>
              <a:t>Assess the overall image quality after denoising.</a:t>
            </a:r>
          </a:p>
          <a:p>
            <a:pPr marL="0" indent="0">
              <a:lnSpc>
                <a:spcPct val="100000"/>
              </a:lnSpc>
              <a:buNone/>
            </a:pPr>
            <a:r>
              <a:rPr lang="en-US" sz="1800" b="1" cap="none" dirty="0"/>
              <a:t>Objective 3: edge preservation analysis</a:t>
            </a:r>
          </a:p>
          <a:p>
            <a:pPr marL="0" indent="0">
              <a:lnSpc>
                <a:spcPct val="100000"/>
              </a:lnSpc>
              <a:buNone/>
            </a:pPr>
            <a:r>
              <a:rPr lang="en-US" sz="1800" cap="none" dirty="0"/>
              <a:t>Investigate the algorithm's ability to preserve edges and fine details.</a:t>
            </a:r>
          </a:p>
          <a:p>
            <a:pPr marL="0" indent="0">
              <a:lnSpc>
                <a:spcPct val="100000"/>
              </a:lnSpc>
              <a:buNone/>
            </a:pPr>
            <a:r>
              <a:rPr lang="en-US" sz="1800" cap="none" dirty="0"/>
              <a:t>Establish metrics for quantifying the preservation of edges.</a:t>
            </a:r>
          </a:p>
          <a:p>
            <a:pPr marL="0" indent="0">
              <a:lnSpc>
                <a:spcPct val="100000"/>
              </a:lnSpc>
              <a:buNone/>
            </a:pPr>
            <a:r>
              <a:rPr lang="en-US" sz="1800" cap="none" dirty="0"/>
              <a:t>Compare the algorithm's edge preservation against traditional denoising methods.</a:t>
            </a:r>
          </a:p>
          <a:p>
            <a:pPr marL="0" indent="0">
              <a:lnSpc>
                <a:spcPct val="100000"/>
              </a:lnSpc>
              <a:buNone/>
            </a:pPr>
            <a:r>
              <a:rPr lang="en-US" sz="1800" b="1" cap="none" dirty="0"/>
              <a:t>Objective 4: parameter sensitivity and fine-tuning</a:t>
            </a:r>
          </a:p>
          <a:p>
            <a:pPr marL="0" indent="0">
              <a:lnSpc>
                <a:spcPct val="100000"/>
              </a:lnSpc>
              <a:buNone/>
            </a:pPr>
            <a:r>
              <a:rPr lang="en-US" sz="1800" cap="none" dirty="0"/>
              <a:t>Examine the sensitivity of the algorithm to different parameters and fine-tune them for optimal performance.</a:t>
            </a:r>
          </a:p>
          <a:p>
            <a:pPr marL="0" indent="0">
              <a:lnSpc>
                <a:spcPct val="100000"/>
              </a:lnSpc>
              <a:buNone/>
            </a:pPr>
            <a:r>
              <a:rPr lang="en-US" sz="1800" cap="none" dirty="0"/>
              <a:t>Evaluate the impact of key parameters on algorithm performance.</a:t>
            </a:r>
          </a:p>
          <a:p>
            <a:pPr marL="0" indent="0">
              <a:lnSpc>
                <a:spcPct val="100000"/>
              </a:lnSpc>
              <a:buNone/>
            </a:pPr>
            <a:r>
              <a:rPr lang="en-US" sz="1800" cap="none" dirty="0"/>
              <a:t>Fine-tune parameters to achieve the best balance between noise reduction and edge preservation.</a:t>
            </a:r>
          </a:p>
          <a:p>
            <a:pPr>
              <a:lnSpc>
                <a:spcPct val="100000"/>
              </a:lnSpc>
            </a:pPr>
            <a:endParaRPr lang="en-IN" sz="1800" cap="none" dirty="0"/>
          </a:p>
        </p:txBody>
      </p:sp>
    </p:spTree>
    <p:extLst>
      <p:ext uri="{BB962C8B-B14F-4D97-AF65-F5344CB8AC3E}">
        <p14:creationId xmlns:p14="http://schemas.microsoft.com/office/powerpoint/2010/main" val="1272556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CD73-43EF-8E9B-D8D7-1BBEE5EF4423}"/>
              </a:ext>
            </a:extLst>
          </p:cNvPr>
          <p:cNvSpPr>
            <a:spLocks noGrp="1"/>
          </p:cNvSpPr>
          <p:nvPr>
            <p:ph type="title"/>
          </p:nvPr>
        </p:nvSpPr>
        <p:spPr>
          <a:xfrm>
            <a:off x="531845" y="-491613"/>
            <a:ext cx="10515600" cy="1325563"/>
          </a:xfrm>
        </p:spPr>
        <p:txBody>
          <a:bodyPr>
            <a:normAutofit/>
          </a:bodyPr>
          <a:lstStyle/>
          <a:p>
            <a:r>
              <a:rPr lang="en-US" sz="2800" dirty="0"/>
              <a:t>Proposed solution to the problem</a:t>
            </a:r>
            <a:endParaRPr lang="en-IN" sz="2800" dirty="0"/>
          </a:p>
        </p:txBody>
      </p:sp>
      <p:sp>
        <p:nvSpPr>
          <p:cNvPr id="3" name="Content Placeholder 2">
            <a:extLst>
              <a:ext uri="{FF2B5EF4-FFF2-40B4-BE49-F238E27FC236}">
                <a16:creationId xmlns:a16="http://schemas.microsoft.com/office/drawing/2014/main" id="{038A3C25-0885-F436-E84F-FC108D5543C5}"/>
              </a:ext>
            </a:extLst>
          </p:cNvPr>
          <p:cNvSpPr>
            <a:spLocks noGrp="1"/>
          </p:cNvSpPr>
          <p:nvPr>
            <p:ph idx="1"/>
          </p:nvPr>
        </p:nvSpPr>
        <p:spPr>
          <a:xfrm>
            <a:off x="275304" y="344129"/>
            <a:ext cx="11051458" cy="6656439"/>
          </a:xfrm>
        </p:spPr>
        <p:txBody>
          <a:bodyPr>
            <a:normAutofit fontScale="92500" lnSpcReduction="20000"/>
          </a:bodyPr>
          <a:lstStyle/>
          <a:p>
            <a:r>
              <a:rPr lang="en-US" sz="1600" b="1" cap="none" dirty="0"/>
              <a:t>Modified hybrid impulse noise removal (HINR) filter algorithm</a:t>
            </a:r>
            <a:endParaRPr lang="en-US" sz="1600" cap="none" dirty="0"/>
          </a:p>
          <a:p>
            <a:r>
              <a:rPr lang="en-US" sz="1600" b="1" cap="none" dirty="0"/>
              <a:t>step 1: grayscale conversion</a:t>
            </a:r>
            <a:endParaRPr lang="en-US" sz="1600" cap="none" dirty="0"/>
          </a:p>
          <a:p>
            <a:pPr>
              <a:buFont typeface="Arial" panose="020B0604020202020204" pitchFamily="34" charset="0"/>
              <a:buChar char="•"/>
            </a:pPr>
            <a:r>
              <a:rPr lang="en-US" sz="1600" cap="none" dirty="0"/>
              <a:t>Convert the input RGB image into grayscale using the formula grayscale = r * 0.21 + g * 0.72 + b * 0.01.</a:t>
            </a:r>
          </a:p>
          <a:p>
            <a:r>
              <a:rPr lang="en-US" sz="1600" b="1" cap="none" dirty="0"/>
              <a:t>step 2: improved noise removal</a:t>
            </a:r>
            <a:endParaRPr lang="en-US" sz="1600" cap="none" dirty="0"/>
          </a:p>
          <a:p>
            <a:pPr>
              <a:buFont typeface="Arial" panose="020B0604020202020204" pitchFamily="34" charset="0"/>
              <a:buChar char="•"/>
            </a:pPr>
            <a:r>
              <a:rPr lang="en-US" sz="1600" cap="none" dirty="0"/>
              <a:t>For each 3x3 neighborhood centered at pixel (x, y) in the grayscale image:</a:t>
            </a:r>
          </a:p>
          <a:p>
            <a:pPr marL="742950" lvl="1" indent="-285750">
              <a:buFont typeface="Arial" panose="020B0604020202020204" pitchFamily="34" charset="0"/>
              <a:buChar char="•"/>
            </a:pPr>
            <a:r>
              <a:rPr lang="en-US" sz="1400" cap="none" dirty="0"/>
              <a:t>if f(x, y) &lt; 255, retain all 8 neighboring pixels.</a:t>
            </a:r>
          </a:p>
          <a:p>
            <a:pPr marL="742950" lvl="1" indent="-285750">
              <a:buFont typeface="Arial" panose="020B0604020202020204" pitchFamily="34" charset="0"/>
              <a:buChar char="•"/>
            </a:pPr>
            <a:r>
              <a:rPr lang="en-US" sz="1400" cap="none" dirty="0"/>
              <a:t>if f(x, y) == 255, apply the following conditions:</a:t>
            </a:r>
          </a:p>
          <a:p>
            <a:pPr marL="1143000" lvl="2" indent="-228600">
              <a:buFont typeface="Arial" panose="020B0604020202020204" pitchFamily="34" charset="0"/>
              <a:buChar char="•"/>
            </a:pPr>
            <a:r>
              <a:rPr lang="en-US" sz="1200" cap="none" dirty="0"/>
              <a:t>condition-1: if specific neighboring pixels are also 255, compute a weighted average using the given relation and replace the center pixel with the result.</a:t>
            </a:r>
          </a:p>
          <a:p>
            <a:pPr marL="1143000" lvl="2" indent="-228600">
              <a:buFont typeface="Arial" panose="020B0604020202020204" pitchFamily="34" charset="0"/>
              <a:buChar char="•"/>
            </a:pPr>
            <a:r>
              <a:rPr lang="en-US" sz="1200" cap="none" dirty="0"/>
              <a:t>condition-2: compute a weighted average for non-255 neighboring pixels and replace the center pixel with the result.</a:t>
            </a:r>
          </a:p>
          <a:p>
            <a:r>
              <a:rPr lang="en-US" sz="1600" b="1" cap="none" dirty="0"/>
              <a:t>step 3: bilateral filter for edge preservation</a:t>
            </a:r>
            <a:endParaRPr lang="en-US" sz="1600" cap="none" dirty="0"/>
          </a:p>
          <a:p>
            <a:pPr>
              <a:buFont typeface="Arial" panose="020B0604020202020204" pitchFamily="34" charset="0"/>
              <a:buChar char="•"/>
            </a:pPr>
            <a:r>
              <a:rPr lang="en-US" sz="1600" cap="none" dirty="0"/>
              <a:t>Apply a bilateral filter to the output image obtained from step 2. the bilateral filter considers both spatial proximity and pixel intensity similarity when smoothing an image. it selectively smooths regions of the image while preserving edges and fine details.</a:t>
            </a:r>
          </a:p>
          <a:p>
            <a:r>
              <a:rPr lang="en-US" sz="1600" b="1" cap="none" dirty="0"/>
              <a:t>step 4: edge enhancement</a:t>
            </a:r>
            <a:endParaRPr lang="en-US" sz="1600" cap="none" dirty="0"/>
          </a:p>
          <a:p>
            <a:pPr>
              <a:buFont typeface="Arial" panose="020B0604020202020204" pitchFamily="34" charset="0"/>
              <a:buChar char="•"/>
            </a:pPr>
            <a:r>
              <a:rPr lang="en-US" sz="1600" cap="none" dirty="0"/>
              <a:t>Subtract the blurred image obtained in step 3 from the image obtained in step 2. this step extracts enhanced edge information.</a:t>
            </a:r>
          </a:p>
          <a:p>
            <a:r>
              <a:rPr lang="en-US" sz="1600" b="1" cap="none" dirty="0"/>
              <a:t>step 5: final sharpening</a:t>
            </a:r>
            <a:endParaRPr lang="en-US" sz="1600" cap="none" dirty="0"/>
          </a:p>
          <a:p>
            <a:pPr>
              <a:buFont typeface="Arial" panose="020B0604020202020204" pitchFamily="34" charset="0"/>
              <a:buChar char="•"/>
            </a:pPr>
            <a:r>
              <a:rPr lang="en-US" sz="1600" cap="none" dirty="0"/>
              <a:t>Add the image obtained in step 4 to the image obtained in step 2. this final step eliminates the remaining smoothing effects in the filtered image, resulting in a sharpened image that effectively removes impulse noise while preserving edges and fine details.</a:t>
            </a:r>
          </a:p>
          <a:p>
            <a:r>
              <a:rPr lang="en-US" sz="1600" cap="none" dirty="0"/>
              <a:t>The proposed solution enhances the original HINR filter algorithm by introducing the bilateral filter in step 3, which significantly improves edge preservation and reduces unwanted smoothing effects. additionally, the weighted averaging in step 2 allows for adaptive noise removal while maintaining image details. this modified algorithm is designed to address the challenges posed by impulse noise removal in color images while enhancing overall image quality. researchers can now implement and evaluate this algorithm based on the defined research objectives to assess its effectiveness and applicability in various scenarios.</a:t>
            </a:r>
          </a:p>
          <a:p>
            <a:endParaRPr lang="en-IN" sz="1600" cap="none" dirty="0"/>
          </a:p>
        </p:txBody>
      </p:sp>
    </p:spTree>
    <p:extLst>
      <p:ext uri="{BB962C8B-B14F-4D97-AF65-F5344CB8AC3E}">
        <p14:creationId xmlns:p14="http://schemas.microsoft.com/office/powerpoint/2010/main" val="327177346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4134</TotalTime>
  <Words>2736</Words>
  <Application>Microsoft Office PowerPoint</Application>
  <PresentationFormat>Widescreen</PresentationFormat>
  <Paragraphs>230</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ADLaM Display</vt:lpstr>
      <vt:lpstr>Arial</vt:lpstr>
      <vt:lpstr>Bookman Old Style</vt:lpstr>
      <vt:lpstr>Calibri</vt:lpstr>
      <vt:lpstr>Comic Sans MS</vt:lpstr>
      <vt:lpstr>Times New Roman</vt:lpstr>
      <vt:lpstr>Tw Cen MT</vt:lpstr>
      <vt:lpstr>Droplet</vt:lpstr>
      <vt:lpstr>A NOVEL IMAGE QUALITY ENHANCEMENT TECHNIQUE FOR IMPROVING THE QUALITY OF AN IMAGE</vt:lpstr>
      <vt:lpstr>Answers to the previous review questions</vt:lpstr>
      <vt:lpstr>Problem Statement </vt:lpstr>
      <vt:lpstr>Literature surveys</vt:lpstr>
      <vt:lpstr>PowerPoint Presentation</vt:lpstr>
      <vt:lpstr>PowerPoint Presentation</vt:lpstr>
      <vt:lpstr>Research Objectives identified(HINR)</vt:lpstr>
      <vt:lpstr>RESEARCH OBJECTIVES IDENTIFIED(AGD)</vt:lpstr>
      <vt:lpstr>Proposed solution to the problem</vt:lpstr>
      <vt:lpstr>PROPOSED SOLUTION to the problem </vt:lpstr>
      <vt:lpstr>Architecture Diagram of Hybrid impulsive noise removal algorithm (HINR)</vt:lpstr>
      <vt:lpstr>Architecture Diagram of Adaptive gaussian denoising algorithm (agd )</vt:lpstr>
      <vt:lpstr>Datasets used</vt:lpstr>
      <vt:lpstr>Datasets used(cont.)</vt:lpstr>
      <vt:lpstr>Datasets used(cont.)</vt:lpstr>
      <vt:lpstr>datasets used(cont.)</vt:lpstr>
      <vt:lpstr>datasets used(cont.)</vt:lpstr>
      <vt:lpstr>datasets used(cont.)</vt:lpstr>
      <vt:lpstr>datasets used(cont.)</vt:lpstr>
      <vt:lpstr>Modules Identified</vt:lpstr>
      <vt:lpstr>Modules identified</vt:lpstr>
      <vt:lpstr>Implementation</vt:lpstr>
      <vt:lpstr>Implementation</vt:lpstr>
      <vt:lpstr>Implementation</vt:lpstr>
      <vt:lpstr>Implementation</vt:lpstr>
      <vt:lpstr>Implementation</vt:lpstr>
      <vt:lpstr>Implementation</vt:lpstr>
      <vt:lpstr>Implementation</vt:lpstr>
      <vt:lpstr>Status of work to be completed(timeline)</vt:lpstr>
      <vt:lpstr>Guide’s Approval Mail Screenshot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QUAILITY ENHANCEMENT TECHNIQUES  FOR IMPROVING THE QUALITY OF THE IMAGES</dc:title>
  <dc:creator>Palash Khandelwal</dc:creator>
  <cp:lastModifiedBy>Palash Khandelwal</cp:lastModifiedBy>
  <cp:revision>237</cp:revision>
  <dcterms:created xsi:type="dcterms:W3CDTF">2023-09-05T06:31:15Z</dcterms:created>
  <dcterms:modified xsi:type="dcterms:W3CDTF">2023-11-28T13:37:00Z</dcterms:modified>
</cp:coreProperties>
</file>